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1" r:id="rId1"/>
  </p:sldMasterIdLst>
  <p:sldIdLst>
    <p:sldId id="256" r:id="rId2"/>
    <p:sldId id="257" r:id="rId3"/>
    <p:sldId id="258" r:id="rId4"/>
    <p:sldId id="259" r:id="rId5"/>
    <p:sldId id="260" r:id="rId6"/>
    <p:sldId id="261"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90" r:id="rId34"/>
    <p:sldId id="291" r:id="rId35"/>
    <p:sldId id="292" r:id="rId36"/>
    <p:sldId id="293" r:id="rId37"/>
    <p:sldId id="294" r:id="rId38"/>
    <p:sldId id="295" r:id="rId39"/>
    <p:sldId id="296" r:id="rId40"/>
    <p:sldId id="297" r:id="rId4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207925FF-A20B-4A19-9847-E4A4994679C6}" type="datetimeFigureOut">
              <a:rPr lang="tr-TR" smtClean="0"/>
              <a:t>11.04.2015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2B32234-8403-4D88-AECB-DC60BA3842FA}" type="slidenum">
              <a:rPr lang="tr-TR" smtClean="0"/>
              <a:t>‹#›</a:t>
            </a:fld>
            <a:endParaRPr lang="tr-TR"/>
          </a:p>
        </p:txBody>
      </p:sp>
    </p:spTree>
    <p:extLst>
      <p:ext uri="{BB962C8B-B14F-4D97-AF65-F5344CB8AC3E}">
        <p14:creationId xmlns:p14="http://schemas.microsoft.com/office/powerpoint/2010/main" val="10307868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207925FF-A20B-4A19-9847-E4A4994679C6}" type="datetimeFigureOut">
              <a:rPr lang="tr-TR" smtClean="0"/>
              <a:t>11.04.2015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2B32234-8403-4D88-AECB-DC60BA3842FA}" type="slidenum">
              <a:rPr lang="tr-TR" smtClean="0"/>
              <a:t>‹#›</a:t>
            </a:fld>
            <a:endParaRPr lang="tr-TR"/>
          </a:p>
        </p:txBody>
      </p:sp>
    </p:spTree>
    <p:extLst>
      <p:ext uri="{BB962C8B-B14F-4D97-AF65-F5344CB8AC3E}">
        <p14:creationId xmlns:p14="http://schemas.microsoft.com/office/powerpoint/2010/main" val="1072973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207925FF-A20B-4A19-9847-E4A4994679C6}" type="datetimeFigureOut">
              <a:rPr lang="tr-TR" smtClean="0"/>
              <a:t>11.04.2015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2B32234-8403-4D88-AECB-DC60BA3842FA}" type="slidenum">
              <a:rPr lang="tr-TR" smtClean="0"/>
              <a:t>‹#›</a:t>
            </a:fld>
            <a:endParaRPr lang="tr-T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5463939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207925FF-A20B-4A19-9847-E4A4994679C6}" type="datetimeFigureOut">
              <a:rPr lang="tr-TR" smtClean="0"/>
              <a:t>11.04.2015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2B32234-8403-4D88-AECB-DC60BA3842FA}" type="slidenum">
              <a:rPr lang="tr-TR" smtClean="0"/>
              <a:t>‹#›</a:t>
            </a:fld>
            <a:endParaRPr lang="tr-TR"/>
          </a:p>
        </p:txBody>
      </p:sp>
    </p:spTree>
    <p:extLst>
      <p:ext uri="{BB962C8B-B14F-4D97-AF65-F5344CB8AC3E}">
        <p14:creationId xmlns:p14="http://schemas.microsoft.com/office/powerpoint/2010/main" val="36193473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207925FF-A20B-4A19-9847-E4A4994679C6}" type="datetimeFigureOut">
              <a:rPr lang="tr-TR" smtClean="0"/>
              <a:t>11.04.2015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2B32234-8403-4D88-AECB-DC60BA3842FA}" type="slidenum">
              <a:rPr lang="tr-TR" smtClean="0"/>
              <a:t>‹#›</a:t>
            </a:fld>
            <a:endParaRPr lang="tr-T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5969695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207925FF-A20B-4A19-9847-E4A4994679C6}" type="datetimeFigureOut">
              <a:rPr lang="tr-TR" smtClean="0"/>
              <a:t>11.04.2015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2B32234-8403-4D88-AECB-DC60BA3842FA}" type="slidenum">
              <a:rPr lang="tr-TR" smtClean="0"/>
              <a:t>‹#›</a:t>
            </a:fld>
            <a:endParaRPr lang="tr-TR"/>
          </a:p>
        </p:txBody>
      </p:sp>
    </p:spTree>
    <p:extLst>
      <p:ext uri="{BB962C8B-B14F-4D97-AF65-F5344CB8AC3E}">
        <p14:creationId xmlns:p14="http://schemas.microsoft.com/office/powerpoint/2010/main" val="3499901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207925FF-A20B-4A19-9847-E4A4994679C6}" type="datetimeFigureOut">
              <a:rPr lang="tr-TR" smtClean="0"/>
              <a:t>11.04.2015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2B32234-8403-4D88-AECB-DC60BA3842FA}" type="slidenum">
              <a:rPr lang="tr-TR" smtClean="0"/>
              <a:t>‹#›</a:t>
            </a:fld>
            <a:endParaRPr lang="tr-TR"/>
          </a:p>
        </p:txBody>
      </p:sp>
    </p:spTree>
    <p:extLst>
      <p:ext uri="{BB962C8B-B14F-4D97-AF65-F5344CB8AC3E}">
        <p14:creationId xmlns:p14="http://schemas.microsoft.com/office/powerpoint/2010/main" val="22278000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207925FF-A20B-4A19-9847-E4A4994679C6}" type="datetimeFigureOut">
              <a:rPr lang="tr-TR" smtClean="0"/>
              <a:t>11.04.2015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2B32234-8403-4D88-AECB-DC60BA3842FA}" type="slidenum">
              <a:rPr lang="tr-TR" smtClean="0"/>
              <a:t>‹#›</a:t>
            </a:fld>
            <a:endParaRPr lang="tr-TR"/>
          </a:p>
        </p:txBody>
      </p:sp>
    </p:spTree>
    <p:extLst>
      <p:ext uri="{BB962C8B-B14F-4D97-AF65-F5344CB8AC3E}">
        <p14:creationId xmlns:p14="http://schemas.microsoft.com/office/powerpoint/2010/main" val="3269233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207925FF-A20B-4A19-9847-E4A4994679C6}" type="datetimeFigureOut">
              <a:rPr lang="tr-TR" smtClean="0"/>
              <a:t>11.04.2015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2B32234-8403-4D88-AECB-DC60BA3842FA}" type="slidenum">
              <a:rPr lang="tr-TR" smtClean="0"/>
              <a:t>‹#›</a:t>
            </a:fld>
            <a:endParaRPr lang="tr-TR"/>
          </a:p>
        </p:txBody>
      </p:sp>
    </p:spTree>
    <p:extLst>
      <p:ext uri="{BB962C8B-B14F-4D97-AF65-F5344CB8AC3E}">
        <p14:creationId xmlns:p14="http://schemas.microsoft.com/office/powerpoint/2010/main" val="4012395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207925FF-A20B-4A19-9847-E4A4994679C6}" type="datetimeFigureOut">
              <a:rPr lang="tr-TR" smtClean="0"/>
              <a:t>11.04.2015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2B32234-8403-4D88-AECB-DC60BA3842FA}" type="slidenum">
              <a:rPr lang="tr-TR" smtClean="0"/>
              <a:t>‹#›</a:t>
            </a:fld>
            <a:endParaRPr lang="tr-TR"/>
          </a:p>
        </p:txBody>
      </p:sp>
    </p:spTree>
    <p:extLst>
      <p:ext uri="{BB962C8B-B14F-4D97-AF65-F5344CB8AC3E}">
        <p14:creationId xmlns:p14="http://schemas.microsoft.com/office/powerpoint/2010/main" val="3182135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207925FF-A20B-4A19-9847-E4A4994679C6}" type="datetimeFigureOut">
              <a:rPr lang="tr-TR" smtClean="0"/>
              <a:t>11.04.2015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2B32234-8403-4D88-AECB-DC60BA3842FA}" type="slidenum">
              <a:rPr lang="tr-TR" smtClean="0"/>
              <a:t>‹#›</a:t>
            </a:fld>
            <a:endParaRPr lang="tr-TR"/>
          </a:p>
        </p:txBody>
      </p:sp>
    </p:spTree>
    <p:extLst>
      <p:ext uri="{BB962C8B-B14F-4D97-AF65-F5344CB8AC3E}">
        <p14:creationId xmlns:p14="http://schemas.microsoft.com/office/powerpoint/2010/main" val="3526081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207925FF-A20B-4A19-9847-E4A4994679C6}" type="datetimeFigureOut">
              <a:rPr lang="tr-TR" smtClean="0"/>
              <a:t>11.04.2015</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22B32234-8403-4D88-AECB-DC60BA3842FA}" type="slidenum">
              <a:rPr lang="tr-TR" smtClean="0"/>
              <a:t>‹#›</a:t>
            </a:fld>
            <a:endParaRPr lang="tr-TR"/>
          </a:p>
        </p:txBody>
      </p:sp>
    </p:spTree>
    <p:extLst>
      <p:ext uri="{BB962C8B-B14F-4D97-AF65-F5344CB8AC3E}">
        <p14:creationId xmlns:p14="http://schemas.microsoft.com/office/powerpoint/2010/main" val="823871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207925FF-A20B-4A19-9847-E4A4994679C6}" type="datetimeFigureOut">
              <a:rPr lang="tr-TR" smtClean="0"/>
              <a:t>11.04.2015</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22B32234-8403-4D88-AECB-DC60BA3842FA}" type="slidenum">
              <a:rPr lang="tr-TR" smtClean="0"/>
              <a:t>‹#›</a:t>
            </a:fld>
            <a:endParaRPr lang="tr-TR"/>
          </a:p>
        </p:txBody>
      </p:sp>
    </p:spTree>
    <p:extLst>
      <p:ext uri="{BB962C8B-B14F-4D97-AF65-F5344CB8AC3E}">
        <p14:creationId xmlns:p14="http://schemas.microsoft.com/office/powerpoint/2010/main" val="1934214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7925FF-A20B-4A19-9847-E4A4994679C6}" type="datetimeFigureOut">
              <a:rPr lang="tr-TR" smtClean="0"/>
              <a:t>11.04.2015</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22B32234-8403-4D88-AECB-DC60BA3842FA}" type="slidenum">
              <a:rPr lang="tr-TR" smtClean="0"/>
              <a:t>‹#›</a:t>
            </a:fld>
            <a:endParaRPr lang="tr-TR"/>
          </a:p>
        </p:txBody>
      </p:sp>
    </p:spTree>
    <p:extLst>
      <p:ext uri="{BB962C8B-B14F-4D97-AF65-F5344CB8AC3E}">
        <p14:creationId xmlns:p14="http://schemas.microsoft.com/office/powerpoint/2010/main" val="21101926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tr-TR" smtClean="0"/>
              <a:t>Asıl başlık stili için tıklatın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207925FF-A20B-4A19-9847-E4A4994679C6}" type="datetimeFigureOut">
              <a:rPr lang="tr-TR" smtClean="0"/>
              <a:t>11.04.2015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2B32234-8403-4D88-AECB-DC60BA3842FA}" type="slidenum">
              <a:rPr lang="tr-TR" smtClean="0"/>
              <a:t>‹#›</a:t>
            </a:fld>
            <a:endParaRPr lang="tr-TR"/>
          </a:p>
        </p:txBody>
      </p:sp>
    </p:spTree>
    <p:extLst>
      <p:ext uri="{BB962C8B-B14F-4D97-AF65-F5344CB8AC3E}">
        <p14:creationId xmlns:p14="http://schemas.microsoft.com/office/powerpoint/2010/main" val="623842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2B32234-8403-4D88-AECB-DC60BA3842FA}" type="slidenum">
              <a:rPr lang="tr-TR" smtClean="0"/>
              <a:t>‹#›</a:t>
            </a:fld>
            <a:endParaRPr lang="tr-TR"/>
          </a:p>
        </p:txBody>
      </p:sp>
      <p:sp>
        <p:nvSpPr>
          <p:cNvPr id="5" name="Date Placeholder 4"/>
          <p:cNvSpPr>
            <a:spLocks noGrp="1"/>
          </p:cNvSpPr>
          <p:nvPr>
            <p:ph type="dt" sz="half" idx="10"/>
          </p:nvPr>
        </p:nvSpPr>
        <p:spPr/>
        <p:txBody>
          <a:bodyPr/>
          <a:lstStyle/>
          <a:p>
            <a:fld id="{207925FF-A20B-4A19-9847-E4A4994679C6}" type="datetimeFigureOut">
              <a:rPr lang="tr-TR" smtClean="0"/>
              <a:t>11.04.2015</a:t>
            </a:fld>
            <a:endParaRPr lang="tr-TR"/>
          </a:p>
        </p:txBody>
      </p:sp>
    </p:spTree>
    <p:extLst>
      <p:ext uri="{BB962C8B-B14F-4D97-AF65-F5344CB8AC3E}">
        <p14:creationId xmlns:p14="http://schemas.microsoft.com/office/powerpoint/2010/main" val="39366988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07925FF-A20B-4A19-9847-E4A4994679C6}" type="datetimeFigureOut">
              <a:rPr lang="tr-TR" smtClean="0"/>
              <a:t>11.04.2015</a:t>
            </a:fld>
            <a:endParaRPr lang="tr-T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22B32234-8403-4D88-AECB-DC60BA3842FA}" type="slidenum">
              <a:rPr lang="tr-TR" smtClean="0"/>
              <a:t>‹#›</a:t>
            </a:fld>
            <a:endParaRPr lang="tr-TR"/>
          </a:p>
        </p:txBody>
      </p:sp>
    </p:spTree>
    <p:extLst>
      <p:ext uri="{BB962C8B-B14F-4D97-AF65-F5344CB8AC3E}">
        <p14:creationId xmlns:p14="http://schemas.microsoft.com/office/powerpoint/2010/main" val="3780653342"/>
      </p:ext>
    </p:extLst>
  </p:cSld>
  <p:clrMap bg1="lt1" tx1="dk1" bg2="lt2" tx2="dk2" accent1="accent1" accent2="accent2" accent3="accent3" accent4="accent4" accent5="accent5" accent6="accent6" hlink="hlink" folHlink="folHlink"/>
  <p:sldLayoutIdLst>
    <p:sldLayoutId id="2147483912" r:id="rId1"/>
    <p:sldLayoutId id="2147483913" r:id="rId2"/>
    <p:sldLayoutId id="2147483914" r:id="rId3"/>
    <p:sldLayoutId id="2147483915" r:id="rId4"/>
    <p:sldLayoutId id="2147483916" r:id="rId5"/>
    <p:sldLayoutId id="2147483917" r:id="rId6"/>
    <p:sldLayoutId id="2147483918" r:id="rId7"/>
    <p:sldLayoutId id="2147483919" r:id="rId8"/>
    <p:sldLayoutId id="2147483920" r:id="rId9"/>
    <p:sldLayoutId id="2147483921" r:id="rId10"/>
    <p:sldLayoutId id="2147483922" r:id="rId11"/>
    <p:sldLayoutId id="2147483923" r:id="rId12"/>
    <p:sldLayoutId id="2147483924" r:id="rId13"/>
    <p:sldLayoutId id="2147483925" r:id="rId14"/>
    <p:sldLayoutId id="2147483926" r:id="rId15"/>
    <p:sldLayoutId id="2147483927"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507067" y="2088107"/>
            <a:ext cx="7766936" cy="1662478"/>
          </a:xfrm>
        </p:spPr>
        <p:txBody>
          <a:bodyPr/>
          <a:lstStyle/>
          <a:p>
            <a:r>
              <a:rPr lang="tr-TR" dirty="0" smtClean="0"/>
              <a:t>BİLİŞİM TEKNOLOJİLERİ</a:t>
            </a:r>
            <a:endParaRPr lang="tr-TR" dirty="0"/>
          </a:p>
        </p:txBody>
      </p:sp>
      <p:sp>
        <p:nvSpPr>
          <p:cNvPr id="3" name="Alt Başlık 2"/>
          <p:cNvSpPr>
            <a:spLocks noGrp="1"/>
          </p:cNvSpPr>
          <p:nvPr>
            <p:ph type="subTitle" idx="1"/>
          </p:nvPr>
        </p:nvSpPr>
        <p:spPr>
          <a:xfrm>
            <a:off x="-1045395" y="4460266"/>
            <a:ext cx="7766936" cy="1096899"/>
          </a:xfrm>
        </p:spPr>
        <p:txBody>
          <a:bodyPr/>
          <a:lstStyle/>
          <a:p>
            <a:r>
              <a:rPr lang="tr-TR" dirty="0"/>
              <a:t>Hayatımızdaki Büyük Yenilik</a:t>
            </a:r>
          </a:p>
          <a:p>
            <a:endParaRPr lang="tr-TR" dirty="0"/>
          </a:p>
        </p:txBody>
      </p:sp>
    </p:spTree>
    <p:extLst>
      <p:ext uri="{BB962C8B-B14F-4D97-AF65-F5344CB8AC3E}">
        <p14:creationId xmlns:p14="http://schemas.microsoft.com/office/powerpoint/2010/main" val="7820027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down)">
                                      <p:cBhvr>
                                        <p:cTn id="1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514066"/>
            <a:ext cx="8596668" cy="1320800"/>
          </a:xfrm>
        </p:spPr>
        <p:txBody>
          <a:bodyPr/>
          <a:lstStyle/>
          <a:p>
            <a:r>
              <a:rPr lang="tr-TR" dirty="0" smtClean="0"/>
              <a:t>BİLİŞİM SİSTEMİNE HUKUKA AYKIRI GİRME</a:t>
            </a:r>
            <a:endParaRPr lang="tr-TR" dirty="0"/>
          </a:p>
        </p:txBody>
      </p:sp>
      <p:sp>
        <p:nvSpPr>
          <p:cNvPr id="3" name="İçerik Yer Tutucusu 2"/>
          <p:cNvSpPr>
            <a:spLocks noGrp="1"/>
          </p:cNvSpPr>
          <p:nvPr>
            <p:ph idx="1"/>
          </p:nvPr>
        </p:nvSpPr>
        <p:spPr>
          <a:xfrm>
            <a:off x="671569" y="1641975"/>
            <a:ext cx="8596668" cy="3880773"/>
          </a:xfrm>
        </p:spPr>
        <p:txBody>
          <a:bodyPr/>
          <a:lstStyle/>
          <a:p>
            <a:r>
              <a:rPr lang="tr-TR" dirty="0"/>
              <a:t>TCK madde 243’te düzenlenmiş olan bilişim sistemine hukuka aykırı girme suçu, bilişim sistemine girme hak ve yetkisi olmayan failin bilişim sistemine giriş yapmasıdır. </a:t>
            </a:r>
            <a:r>
              <a:rPr lang="tr-TR" dirty="0" smtClean="0"/>
              <a:t>Bilişim </a:t>
            </a:r>
            <a:r>
              <a:rPr lang="tr-TR" dirty="0"/>
              <a:t>sistemine hukuka aykırı şekilde giriş yapılması için mutlaka bilişim sisteminin şifresinin kırılması ve çeşitli yollarla aşılması şart değildir. Failin şifresini bildiği bir bilişim sistemine, izinsiz şekilde girmesi de suçun oluşması için yeterlidir.</a:t>
            </a:r>
          </a:p>
        </p:txBody>
      </p:sp>
      <p:pic>
        <p:nvPicPr>
          <p:cNvPr id="4" name="Resim 3"/>
          <p:cNvPicPr>
            <a:picLocks noChangeAspect="1"/>
          </p:cNvPicPr>
          <p:nvPr/>
        </p:nvPicPr>
        <p:blipFill>
          <a:blip r:embed="rId2"/>
          <a:stretch>
            <a:fillRect/>
          </a:stretch>
        </p:blipFill>
        <p:spPr>
          <a:xfrm>
            <a:off x="1192188" y="3541418"/>
            <a:ext cx="4376097" cy="2901543"/>
          </a:xfrm>
          <a:prstGeom prst="rect">
            <a:avLst/>
          </a:prstGeom>
        </p:spPr>
      </p:pic>
    </p:spTree>
    <p:extLst>
      <p:ext uri="{BB962C8B-B14F-4D97-AF65-F5344CB8AC3E}">
        <p14:creationId xmlns:p14="http://schemas.microsoft.com/office/powerpoint/2010/main" val="10239004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55"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6"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7" dur="1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downLeft)">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BİLİŞİM SİSTEMİNİ ENGELLEME VEYA BOZMA</a:t>
            </a:r>
            <a:endParaRPr lang="tr-TR" dirty="0"/>
          </a:p>
        </p:txBody>
      </p:sp>
      <p:sp>
        <p:nvSpPr>
          <p:cNvPr id="3" name="İçerik Yer Tutucusu 2"/>
          <p:cNvSpPr>
            <a:spLocks noGrp="1"/>
          </p:cNvSpPr>
          <p:nvPr>
            <p:ph idx="1"/>
          </p:nvPr>
        </p:nvSpPr>
        <p:spPr/>
        <p:txBody>
          <a:bodyPr/>
          <a:lstStyle/>
          <a:p>
            <a:r>
              <a:rPr lang="tr-TR" dirty="0"/>
              <a:t>TCK madde 244/1’de düzenlenmiş olan suç tipidir. Bilişim sistemini  engelleme veya bozma suçunda, fail bilişim sisteminin çalışmasını ve işlevselliğini çeşitli yollarla </a:t>
            </a:r>
            <a:r>
              <a:rPr lang="tr-TR" dirty="0" smtClean="0"/>
              <a:t>devre dışı </a:t>
            </a:r>
            <a:r>
              <a:rPr lang="tr-TR" dirty="0"/>
              <a:t>bırakmakta ve bilişim sisteminin işleyişini durdurmaktadır. Mala zarar verme suçunun özel bir tipidir.</a:t>
            </a:r>
          </a:p>
        </p:txBody>
      </p:sp>
      <p:pic>
        <p:nvPicPr>
          <p:cNvPr id="4" name="Resim 3"/>
          <p:cNvPicPr>
            <a:picLocks noChangeAspect="1"/>
          </p:cNvPicPr>
          <p:nvPr/>
        </p:nvPicPr>
        <p:blipFill>
          <a:blip r:embed="rId2"/>
          <a:stretch>
            <a:fillRect/>
          </a:stretch>
        </p:blipFill>
        <p:spPr>
          <a:xfrm>
            <a:off x="1059471" y="3691907"/>
            <a:ext cx="4226897" cy="3166093"/>
          </a:xfrm>
          <a:prstGeom prst="rect">
            <a:avLst/>
          </a:prstGeom>
        </p:spPr>
      </p:pic>
    </p:spTree>
    <p:extLst>
      <p:ext uri="{BB962C8B-B14F-4D97-AF65-F5344CB8AC3E}">
        <p14:creationId xmlns:p14="http://schemas.microsoft.com/office/powerpoint/2010/main" val="26086685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p:cTn id="2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8" dur="1000"/>
                                        <p:tgtEl>
                                          <p:spTgt spid="3">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1000"/>
                                        <p:tgtEl>
                                          <p:spTgt spid="4"/>
                                        </p:tgtEl>
                                      </p:cBhvr>
                                    </p:animEffect>
                                    <p:anim calcmode="lin" valueType="num">
                                      <p:cBhvr>
                                        <p:cTn id="34" dur="1000" fill="hold"/>
                                        <p:tgtEl>
                                          <p:spTgt spid="4"/>
                                        </p:tgtEl>
                                        <p:attrNameLst>
                                          <p:attrName>ppt_x</p:attrName>
                                        </p:attrNameLst>
                                      </p:cBhvr>
                                      <p:tavLst>
                                        <p:tav tm="0">
                                          <p:val>
                                            <p:strVal val="#ppt_x"/>
                                          </p:val>
                                        </p:tav>
                                        <p:tav tm="100000">
                                          <p:val>
                                            <p:strVal val="#ppt_x"/>
                                          </p:val>
                                        </p:tav>
                                      </p:tavLst>
                                    </p:anim>
                                    <p:anim calcmode="lin" valueType="num">
                                      <p:cBhvr>
                                        <p:cTn id="3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BİLİŞİM SİSTEMİNDEKİ VERİLERE YÖNELİK SUÇLAR</a:t>
            </a:r>
            <a:endParaRPr lang="tr-TR" dirty="0"/>
          </a:p>
        </p:txBody>
      </p:sp>
      <p:sp>
        <p:nvSpPr>
          <p:cNvPr id="3" name="İçerik Yer Tutucusu 2"/>
          <p:cNvSpPr>
            <a:spLocks noGrp="1"/>
          </p:cNvSpPr>
          <p:nvPr>
            <p:ph idx="1"/>
          </p:nvPr>
        </p:nvSpPr>
        <p:spPr/>
        <p:txBody>
          <a:bodyPr/>
          <a:lstStyle/>
          <a:p>
            <a:r>
              <a:rPr lang="tr-TR" dirty="0"/>
              <a:t>Bilişim sistemindeki verilere yönelik işlenen suç TCK madde 244’ün ikinci fıkrasında düzenlemiş olan suç bilişim sistemindeki verileri yok etme veya değiştirme suçudur. Ancak birden fazla farklı eylemi tanımlayan bu suç tipinin daha iyi anlaşılması açısından eylemin niteliğine göre bu suçu aşağıdaki türlere ayırabiliriz.</a:t>
            </a:r>
          </a:p>
        </p:txBody>
      </p:sp>
      <p:pic>
        <p:nvPicPr>
          <p:cNvPr id="4" name="Resim 3"/>
          <p:cNvPicPr>
            <a:picLocks noChangeAspect="1"/>
          </p:cNvPicPr>
          <p:nvPr/>
        </p:nvPicPr>
        <p:blipFill>
          <a:blip r:embed="rId2"/>
          <a:stretch>
            <a:fillRect/>
          </a:stretch>
        </p:blipFill>
        <p:spPr>
          <a:xfrm>
            <a:off x="964939" y="3953747"/>
            <a:ext cx="4139324" cy="2754532"/>
          </a:xfrm>
          <a:prstGeom prst="rect">
            <a:avLst/>
          </a:prstGeom>
        </p:spPr>
      </p:pic>
    </p:spTree>
    <p:extLst>
      <p:ext uri="{BB962C8B-B14F-4D97-AF65-F5344CB8AC3E}">
        <p14:creationId xmlns:p14="http://schemas.microsoft.com/office/powerpoint/2010/main" val="30300668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heel(1)">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9" presetClass="entr" presetSubtype="0" decel="10000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 calcmode="lin" valueType="num">
                                      <p:cBhvr>
                                        <p:cTn id="19" dur="500" fill="hold"/>
                                        <p:tgtEl>
                                          <p:spTgt spid="4"/>
                                        </p:tgtEl>
                                        <p:attrNameLst>
                                          <p:attrName>style.rotation</p:attrName>
                                        </p:attrNameLst>
                                      </p:cBhvr>
                                      <p:tavLst>
                                        <p:tav tm="0">
                                          <p:val>
                                            <p:fltVal val="360"/>
                                          </p:val>
                                        </p:tav>
                                        <p:tav tm="100000">
                                          <p:val>
                                            <p:fltVal val="0"/>
                                          </p:val>
                                        </p:tav>
                                      </p:tavLst>
                                    </p:anim>
                                    <p:animEffect transition="in" filter="fade">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BİLİŞİM SİSTEMİNDEKİ VERİLERİ BOZMA</a:t>
            </a:r>
            <a:endParaRPr lang="tr-TR" dirty="0"/>
          </a:p>
        </p:txBody>
      </p:sp>
      <p:sp>
        <p:nvSpPr>
          <p:cNvPr id="3" name="İçerik Yer Tutucusu 2"/>
          <p:cNvSpPr>
            <a:spLocks noGrp="1"/>
          </p:cNvSpPr>
          <p:nvPr>
            <p:ph idx="1"/>
          </p:nvPr>
        </p:nvSpPr>
        <p:spPr/>
        <p:txBody>
          <a:bodyPr/>
          <a:lstStyle/>
          <a:p>
            <a:r>
              <a:rPr lang="tr-TR" dirty="0"/>
              <a:t>Bilişim sistemi içinde yer alan verilerin kısmen veya tamamen kullanılamaz hale getirilmesidir. Bu suç tipinde veriler tamamen yok edilmemekte ancak verilerin kullanılması imkanı ortadan kaldırılmakta ve verilerden beklenen fonksiyonunun yerine getirilmesi özelliği </a:t>
            </a:r>
            <a:r>
              <a:rPr lang="tr-TR" dirty="0" smtClean="0"/>
              <a:t>devre dışı </a:t>
            </a:r>
            <a:r>
              <a:rPr lang="tr-TR" dirty="0"/>
              <a:t>bırakılmaktadır.</a:t>
            </a:r>
          </a:p>
        </p:txBody>
      </p:sp>
      <p:pic>
        <p:nvPicPr>
          <p:cNvPr id="4" name="Resim 3"/>
          <p:cNvPicPr>
            <a:picLocks noChangeAspect="1"/>
          </p:cNvPicPr>
          <p:nvPr/>
        </p:nvPicPr>
        <p:blipFill>
          <a:blip r:embed="rId2"/>
          <a:stretch>
            <a:fillRect/>
          </a:stretch>
        </p:blipFill>
        <p:spPr>
          <a:xfrm>
            <a:off x="1013843" y="3555952"/>
            <a:ext cx="3981238" cy="2982086"/>
          </a:xfrm>
          <a:prstGeom prst="rect">
            <a:avLst/>
          </a:prstGeom>
        </p:spPr>
      </p:pic>
    </p:spTree>
    <p:extLst>
      <p:ext uri="{BB962C8B-B14F-4D97-AF65-F5344CB8AC3E}">
        <p14:creationId xmlns:p14="http://schemas.microsoft.com/office/powerpoint/2010/main" val="20288662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0" fill="hold"/>
                                        <p:tgtEl>
                                          <p:spTgt spid="2"/>
                                        </p:tgtEl>
                                        <p:attrNameLst>
                                          <p:attrName>ppt_w</p:attrName>
                                        </p:attrNameLst>
                                      </p:cBhvr>
                                      <p:tavLst>
                                        <p:tav tm="0" fmla="#ppt_w*sin(2.5*pi*$)">
                                          <p:val>
                                            <p:fltVal val="0"/>
                                          </p:val>
                                        </p:tav>
                                        <p:tav tm="100000">
                                          <p:val>
                                            <p:fltVal val="1"/>
                                          </p:val>
                                        </p:tav>
                                      </p:tavLst>
                                    </p:anim>
                                    <p:anim calcmode="lin" valueType="num">
                                      <p:cBhvr>
                                        <p:cTn id="8" dur="5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7"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BİLİŞİM SİSTEMİNDEKİ VERİLERİ YOK ETME</a:t>
            </a:r>
            <a:endParaRPr lang="tr-TR" dirty="0"/>
          </a:p>
        </p:txBody>
      </p:sp>
      <p:sp>
        <p:nvSpPr>
          <p:cNvPr id="3" name="İçerik Yer Tutucusu 2"/>
          <p:cNvSpPr>
            <a:spLocks noGrp="1"/>
          </p:cNvSpPr>
          <p:nvPr>
            <p:ph idx="1"/>
          </p:nvPr>
        </p:nvSpPr>
        <p:spPr/>
        <p:txBody>
          <a:bodyPr/>
          <a:lstStyle/>
          <a:p>
            <a:r>
              <a:rPr lang="tr-TR" dirty="0"/>
              <a:t>Bilişim sistemi içindeki verilerin kısmen veya tamamen silinerek yok edilmesidir. Burada verilerin bozulması bir başka deyişle kullanılamaz hale </a:t>
            </a:r>
            <a:r>
              <a:rPr lang="tr-TR" dirty="0" smtClean="0"/>
              <a:t>getirmesinden </a:t>
            </a:r>
            <a:r>
              <a:rPr lang="tr-TR" dirty="0"/>
              <a:t>farklı olarak verilerin tümden kaybedilmesi durumu söz konusudur. Ancak suçun oluşumu için verilerin bir daha ulaşılmayacak şekilde yok edilmesi veya çeşitli yazılımlarla verilerin kurtarılma imkanının olmaması şart değildir.</a:t>
            </a:r>
          </a:p>
        </p:txBody>
      </p:sp>
      <p:pic>
        <p:nvPicPr>
          <p:cNvPr id="4" name="Resim 3"/>
          <p:cNvPicPr>
            <a:picLocks noChangeAspect="1"/>
          </p:cNvPicPr>
          <p:nvPr/>
        </p:nvPicPr>
        <p:blipFill>
          <a:blip r:embed="rId2"/>
          <a:stretch>
            <a:fillRect/>
          </a:stretch>
        </p:blipFill>
        <p:spPr>
          <a:xfrm>
            <a:off x="1115705" y="4021895"/>
            <a:ext cx="3988558" cy="2712806"/>
          </a:xfrm>
          <a:prstGeom prst="rect">
            <a:avLst/>
          </a:prstGeom>
        </p:spPr>
      </p:pic>
    </p:spTree>
    <p:extLst>
      <p:ext uri="{BB962C8B-B14F-4D97-AF65-F5344CB8AC3E}">
        <p14:creationId xmlns:p14="http://schemas.microsoft.com/office/powerpoint/2010/main" val="1675006926"/>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25"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14"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15"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6"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7"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8"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19"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20" dur="1000" decel="50000">
                                          <p:stCondLst>
                                            <p:cond delay="0"/>
                                          </p:stCondLst>
                                        </p:cTn>
                                        <p:tgtEl>
                                          <p:spTgt spid="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2000"/>
                                        <p:tgtEl>
                                          <p:spTgt spid="4"/>
                                        </p:tgtEl>
                                      </p:cBhvr>
                                    </p:animEffect>
                                    <p:anim calcmode="lin" valueType="num">
                                      <p:cBhvr>
                                        <p:cTn id="26" dur="2000" fill="hold"/>
                                        <p:tgtEl>
                                          <p:spTgt spid="4"/>
                                        </p:tgtEl>
                                        <p:attrNameLst>
                                          <p:attrName>ppt_w</p:attrName>
                                        </p:attrNameLst>
                                      </p:cBhvr>
                                      <p:tavLst>
                                        <p:tav tm="0" fmla="#ppt_w*sin(2.5*pi*$)">
                                          <p:val>
                                            <p:fltVal val="0"/>
                                          </p:val>
                                        </p:tav>
                                        <p:tav tm="100000">
                                          <p:val>
                                            <p:fltVal val="1"/>
                                          </p:val>
                                        </p:tav>
                                      </p:tavLst>
                                    </p:anim>
                                    <p:anim calcmode="lin" valueType="num">
                                      <p:cBhvr>
                                        <p:cTn id="27"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BİLİŞİM SİSTEMİNDEKİ VERİLERİ DEĞİŞTİRME</a:t>
            </a:r>
            <a:endParaRPr lang="tr-TR" dirty="0"/>
          </a:p>
        </p:txBody>
      </p:sp>
      <p:sp>
        <p:nvSpPr>
          <p:cNvPr id="3" name="İçerik Yer Tutucusu 2"/>
          <p:cNvSpPr>
            <a:spLocks noGrp="1"/>
          </p:cNvSpPr>
          <p:nvPr>
            <p:ph idx="1"/>
          </p:nvPr>
        </p:nvSpPr>
        <p:spPr/>
        <p:txBody>
          <a:bodyPr/>
          <a:lstStyle/>
          <a:p>
            <a:r>
              <a:rPr lang="tr-TR" dirty="0"/>
              <a:t>Bilişim sistemi içerisinde yer alan verilerin kısmen ya da tamamen niteliklerinin veya içeriklerinin değiştirilmesidir. Bu eylem tipinde verilerin silinmesi ya da bozulması söz konusu olmayıp sadece değiştirilmesi mevzu bahistir. Eğer değiştirilen verilerde bozulma ya da yok olma hali mevcutsa “değiştirme” </a:t>
            </a:r>
            <a:r>
              <a:rPr lang="tr-TR" dirty="0" smtClean="0"/>
              <a:t>fiilinden </a:t>
            </a:r>
            <a:r>
              <a:rPr lang="tr-TR" dirty="0"/>
              <a:t>söz etmek mümkün olmayacaktır.</a:t>
            </a:r>
          </a:p>
        </p:txBody>
      </p:sp>
      <p:pic>
        <p:nvPicPr>
          <p:cNvPr id="5" name="Resim 4"/>
          <p:cNvPicPr>
            <a:picLocks noChangeAspect="1"/>
          </p:cNvPicPr>
          <p:nvPr/>
        </p:nvPicPr>
        <p:blipFill>
          <a:blip r:embed="rId2"/>
          <a:stretch>
            <a:fillRect/>
          </a:stretch>
        </p:blipFill>
        <p:spPr>
          <a:xfrm>
            <a:off x="1123026" y="3787964"/>
            <a:ext cx="3885702" cy="2910526"/>
          </a:xfrm>
          <a:prstGeom prst="rect">
            <a:avLst/>
          </a:prstGeom>
        </p:spPr>
      </p:pic>
    </p:spTree>
    <p:extLst>
      <p:ext uri="{BB962C8B-B14F-4D97-AF65-F5344CB8AC3E}">
        <p14:creationId xmlns:p14="http://schemas.microsoft.com/office/powerpoint/2010/main" val="153661094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heel(1)">
                                      <p:cBhvr>
                                        <p:cTn id="1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BİLİŞİM SİSTEMİNDEKİ VERİLERİ ERİŞİLMEZ KILMA</a:t>
            </a:r>
            <a:endParaRPr lang="tr-TR" dirty="0"/>
          </a:p>
        </p:txBody>
      </p:sp>
      <p:sp>
        <p:nvSpPr>
          <p:cNvPr id="3" name="İçerik Yer Tutucusu 2"/>
          <p:cNvSpPr>
            <a:spLocks noGrp="1"/>
          </p:cNvSpPr>
          <p:nvPr>
            <p:ph idx="1"/>
          </p:nvPr>
        </p:nvSpPr>
        <p:spPr/>
        <p:txBody>
          <a:bodyPr/>
          <a:lstStyle/>
          <a:p>
            <a:r>
              <a:rPr lang="tr-TR" dirty="0"/>
              <a:t>Bilişim sistemindeki verilerin bozulmadığı, yok edilmediği veya değiştirilmediği halde bir şekilde bu verilere erişimin kısmen veya tamamen engellenmesi durumudur. Örneğin bir veriye erişimin şifreye bağlanması verilere erişimi engellemeye uygun bir örnektir.</a:t>
            </a:r>
          </a:p>
        </p:txBody>
      </p:sp>
      <p:pic>
        <p:nvPicPr>
          <p:cNvPr id="4" name="Resim 3"/>
          <p:cNvPicPr>
            <a:picLocks noChangeAspect="1"/>
          </p:cNvPicPr>
          <p:nvPr/>
        </p:nvPicPr>
        <p:blipFill>
          <a:blip r:embed="rId2"/>
          <a:stretch>
            <a:fillRect/>
          </a:stretch>
        </p:blipFill>
        <p:spPr>
          <a:xfrm>
            <a:off x="1190696" y="3491695"/>
            <a:ext cx="3326713" cy="2779856"/>
          </a:xfrm>
          <a:prstGeom prst="rect">
            <a:avLst/>
          </a:prstGeom>
        </p:spPr>
      </p:pic>
    </p:spTree>
    <p:extLst>
      <p:ext uri="{BB962C8B-B14F-4D97-AF65-F5344CB8AC3E}">
        <p14:creationId xmlns:p14="http://schemas.microsoft.com/office/powerpoint/2010/main" val="101317444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amond(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BİLİŞİM SİSTEMİNDEKİ VERİLERİ BAŞKA YERE GÖNDERME</a:t>
            </a:r>
            <a:endParaRPr lang="tr-TR" dirty="0"/>
          </a:p>
        </p:txBody>
      </p:sp>
      <p:sp>
        <p:nvSpPr>
          <p:cNvPr id="3" name="İçerik Yer Tutucusu 2"/>
          <p:cNvSpPr>
            <a:spLocks noGrp="1"/>
          </p:cNvSpPr>
          <p:nvPr>
            <p:ph idx="1"/>
          </p:nvPr>
        </p:nvSpPr>
        <p:spPr/>
        <p:txBody>
          <a:bodyPr/>
          <a:lstStyle/>
          <a:p>
            <a:r>
              <a:rPr lang="tr-TR" dirty="0"/>
              <a:t>Bilişim istemi içerindeki verilerin kopyalama veya taşıma suretiyle bir başka bir ortama taşınmasıdır. Verilerin taşındığın yerin bir başka bilişim sistemi olması suçun oluşumu için şart değildir. Bir bilişim sisteminde verilerin bir sunucuya taşınması veya bir diske kopyalanması verilerin başka yere gönderilmesi suçuna örnek eylemlerdir.</a:t>
            </a:r>
          </a:p>
        </p:txBody>
      </p:sp>
      <p:pic>
        <p:nvPicPr>
          <p:cNvPr id="8" name="Resim 7"/>
          <p:cNvPicPr>
            <a:picLocks noChangeAspect="1"/>
          </p:cNvPicPr>
          <p:nvPr/>
        </p:nvPicPr>
        <p:blipFill rotWithShape="1">
          <a:blip r:embed="rId2"/>
          <a:srcRect l="29848" t="31204" r="29187" b="31330"/>
          <a:stretch/>
        </p:blipFill>
        <p:spPr>
          <a:xfrm>
            <a:off x="1078173" y="3766781"/>
            <a:ext cx="4367284" cy="2847391"/>
          </a:xfrm>
          <a:prstGeom prst="rect">
            <a:avLst/>
          </a:prstGeom>
        </p:spPr>
      </p:pic>
    </p:spTree>
    <p:extLst>
      <p:ext uri="{BB962C8B-B14F-4D97-AF65-F5344CB8AC3E}">
        <p14:creationId xmlns:p14="http://schemas.microsoft.com/office/powerpoint/2010/main" val="151786130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5"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2000"/>
                                        <p:tgtEl>
                                          <p:spTgt spid="3">
                                            <p:txEl>
                                              <p:pRg st="0" end="0"/>
                                            </p:txEl>
                                          </p:spTgt>
                                        </p:tgtEl>
                                      </p:cBhvr>
                                    </p:animEffect>
                                    <p:anim calcmode="lin" valueType="num">
                                      <p:cBhvr>
                                        <p:cTn id="14" dur="2000" fill="hold"/>
                                        <p:tgtEl>
                                          <p:spTgt spid="3">
                                            <p:txEl>
                                              <p:pRg st="0" end="0"/>
                                            </p:txEl>
                                          </p:spTgt>
                                        </p:tgtEl>
                                        <p:attrNameLst>
                                          <p:attrName>style.rotation</p:attrName>
                                        </p:attrNameLst>
                                      </p:cBhvr>
                                      <p:tavLst>
                                        <p:tav tm="0">
                                          <p:val>
                                            <p:fltVal val="720"/>
                                          </p:val>
                                        </p:tav>
                                        <p:tav tm="100000">
                                          <p:val>
                                            <p:fltVal val="0"/>
                                          </p:val>
                                        </p:tav>
                                      </p:tavLst>
                                    </p:anim>
                                    <p:anim calcmode="lin" valueType="num">
                                      <p:cBhvr>
                                        <p:cTn id="15"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6" dur="2000" fill="hold"/>
                                        <p:tgtEl>
                                          <p:spTgt spid="3">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dissolve">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500418"/>
            <a:ext cx="8596668" cy="1320800"/>
          </a:xfrm>
        </p:spPr>
        <p:txBody>
          <a:bodyPr/>
          <a:lstStyle/>
          <a:p>
            <a:r>
              <a:rPr lang="tr-TR" dirty="0" smtClean="0"/>
              <a:t>BİLİŞİM SİSTEMİNE VERİ EKLEMEK</a:t>
            </a:r>
            <a:endParaRPr lang="tr-TR" dirty="0"/>
          </a:p>
        </p:txBody>
      </p:sp>
      <p:sp>
        <p:nvSpPr>
          <p:cNvPr id="3" name="İçerik Yer Tutucusu 2"/>
          <p:cNvSpPr>
            <a:spLocks noGrp="1"/>
          </p:cNvSpPr>
          <p:nvPr>
            <p:ph idx="1"/>
          </p:nvPr>
        </p:nvSpPr>
        <p:spPr/>
        <p:txBody>
          <a:bodyPr/>
          <a:lstStyle/>
          <a:p>
            <a:r>
              <a:rPr lang="tr-TR" dirty="0"/>
              <a:t>Bilişim sistemindeki verilerin değiştirilmediği veya yok edilmediği ancak bilişim sistemi içinde bulunan mevcut verilere daha önce orada olmayan bir takım yeni verilerin eklenmesi durumudur.</a:t>
            </a:r>
          </a:p>
        </p:txBody>
      </p:sp>
      <p:pic>
        <p:nvPicPr>
          <p:cNvPr id="4" name="Resim 3"/>
          <p:cNvPicPr>
            <a:picLocks noChangeAspect="1"/>
          </p:cNvPicPr>
          <p:nvPr/>
        </p:nvPicPr>
        <p:blipFill>
          <a:blip r:embed="rId2"/>
          <a:stretch>
            <a:fillRect/>
          </a:stretch>
        </p:blipFill>
        <p:spPr>
          <a:xfrm>
            <a:off x="975167" y="3294087"/>
            <a:ext cx="5304531" cy="2601746"/>
          </a:xfrm>
          <a:prstGeom prst="rect">
            <a:avLst/>
          </a:prstGeom>
        </p:spPr>
      </p:pic>
    </p:spTree>
    <p:extLst>
      <p:ext uri="{BB962C8B-B14F-4D97-AF65-F5344CB8AC3E}">
        <p14:creationId xmlns:p14="http://schemas.microsoft.com/office/powerpoint/2010/main" val="196928028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path" presetSubtype="0" accel="50000" decel="50000" fill="hold" grpId="0" nodeType="clickEffect">
                                  <p:stCondLst>
                                    <p:cond delay="0"/>
                                  </p:stCondLst>
                                  <p:childTnLst>
                                    <p:animMotion origin="layout" path="M -0.04349 0.04236 C -0.01067 0.04236 0.01602 0.06991 0.01615 0.10417 C 0.01602 0.13843 -0.01067 0.16644 -0.04349 0.16644 C -0.07643 0.16644 -0.10312 0.13843 -0.10325 0.10417 C -0.10273 0.06968 -0.07643 0.04236 -0.04349 0.04236 Z " pathEditMode="relative" rAng="0" ptsTypes="AAAAA">
                                      <p:cBhvr>
                                        <p:cTn id="6" dur="2000" fill="hold"/>
                                        <p:tgtEl>
                                          <p:spTgt spid="2"/>
                                        </p:tgtEl>
                                        <p:attrNameLst>
                                          <p:attrName>ppt_x</p:attrName>
                                          <p:attrName>ppt_y</p:attrName>
                                        </p:attrNameLst>
                                      </p:cBhvr>
                                      <p:rCtr x="-13" y="6204"/>
                                    </p:animMotion>
                                  </p:childTnLst>
                                </p:cTn>
                              </p:par>
                            </p:childTnLst>
                          </p:cTn>
                        </p:par>
                      </p:childTnLst>
                    </p:cTn>
                  </p:par>
                  <p:par>
                    <p:cTn id="7" fill="hold">
                      <p:stCondLst>
                        <p:cond delay="indefinite"/>
                      </p:stCondLst>
                      <p:childTnLst>
                        <p:par>
                          <p:cTn id="8" fill="hold">
                            <p:stCondLst>
                              <p:cond delay="0"/>
                            </p:stCondLst>
                            <p:childTnLst>
                              <p:par>
                                <p:cTn id="9" presetID="43"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
                                        <p:tgtEl>
                                          <p:spTgt spid="3">
                                            <p:txEl>
                                              <p:pRg st="0" end="0"/>
                                            </p:txEl>
                                          </p:spTgt>
                                        </p:tgtEl>
                                      </p:cBhvr>
                                    </p:animEffect>
                                    <p:anim calcmode="lin" valueType="num">
                                      <p:cBhvr>
                                        <p:cTn id="12" dur="4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400" fill="hold"/>
                                        <p:tgtEl>
                                          <p:spTgt spid="3">
                                            <p:txEl>
                                              <p:pRg st="0" end="0"/>
                                            </p:txEl>
                                          </p:spTgt>
                                        </p:tgtEl>
                                        <p:attrNameLst>
                                          <p:attrName>ppt_y</p:attrName>
                                        </p:attrNameLst>
                                      </p:cBhvr>
                                      <p:tavLst>
                                        <p:tav tm="0">
                                          <p:val>
                                            <p:strVal val="#ppt_y+0.31"/>
                                          </p:val>
                                        </p:tav>
                                        <p:tav tm="100000">
                                          <p:val>
                                            <p:strVal val="#ppt_y+0.31"/>
                                          </p:val>
                                        </p:tav>
                                      </p:tavLst>
                                    </p:anim>
                                    <p:anim calcmode="lin" valueType="num">
                                      <p:cBhvr>
                                        <p:cTn id="14" dur="600" decel="50000" fill="hold">
                                          <p:stCondLst>
                                            <p:cond delay="400"/>
                                          </p:stCondLst>
                                        </p:cTn>
                                        <p:tgtEl>
                                          <p:spTgt spid="3">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5" dur="600" decel="50000" fill="hold">
                                          <p:stCondLst>
                                            <p:cond delay="400"/>
                                          </p:stCondLst>
                                        </p:cTn>
                                        <p:tgtEl>
                                          <p:spTgt spid="3">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BANKA VE KREDİ KARTLARINA YÖNELİK SUÇLAR</a:t>
            </a:r>
            <a:endParaRPr lang="tr-TR" dirty="0"/>
          </a:p>
        </p:txBody>
      </p:sp>
      <p:sp>
        <p:nvSpPr>
          <p:cNvPr id="3" name="İçerik Yer Tutucusu 2"/>
          <p:cNvSpPr>
            <a:spLocks noGrp="1"/>
          </p:cNvSpPr>
          <p:nvPr>
            <p:ph idx="1"/>
          </p:nvPr>
        </p:nvSpPr>
        <p:spPr/>
        <p:txBody>
          <a:bodyPr/>
          <a:lstStyle/>
          <a:p>
            <a:r>
              <a:rPr lang="tr-TR" dirty="0"/>
              <a:t>Banka veya kredi kartlarının kötüye kullanılması suçu TCK’nın “bilişim suçları” başlığı altında düzenlendiğinden doğrudan bilişim suçu niteliğinde bir suç tipidir. Söz konusu suç tipi hakkında daha detaylı bilgi için kredi kartı dolandırıcılığı başlıklı makalemiz incelenebilir.</a:t>
            </a:r>
          </a:p>
        </p:txBody>
      </p:sp>
      <p:pic>
        <p:nvPicPr>
          <p:cNvPr id="4" name="Resim 3"/>
          <p:cNvPicPr>
            <a:picLocks noChangeAspect="1"/>
          </p:cNvPicPr>
          <p:nvPr/>
        </p:nvPicPr>
        <p:blipFill>
          <a:blip r:embed="rId2"/>
          <a:stretch>
            <a:fillRect/>
          </a:stretch>
        </p:blipFill>
        <p:spPr>
          <a:xfrm>
            <a:off x="1282960" y="3681340"/>
            <a:ext cx="4107906" cy="2699057"/>
          </a:xfrm>
          <a:prstGeom prst="rect">
            <a:avLst/>
          </a:prstGeom>
        </p:spPr>
      </p:pic>
    </p:spTree>
    <p:extLst>
      <p:ext uri="{BB962C8B-B14F-4D97-AF65-F5344CB8AC3E}">
        <p14:creationId xmlns:p14="http://schemas.microsoft.com/office/powerpoint/2010/main" val="399005323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down)">
                                      <p:cBhvr>
                                        <p:cTn id="13" dur="580">
                                          <p:stCondLst>
                                            <p:cond delay="0"/>
                                          </p:stCondLst>
                                        </p:cTn>
                                        <p:tgtEl>
                                          <p:spTgt spid="3">
                                            <p:txEl>
                                              <p:pRg st="0" end="0"/>
                                            </p:txEl>
                                          </p:spTgt>
                                        </p:tgtEl>
                                      </p:cBhvr>
                                    </p:animEffect>
                                    <p:anim calcmode="lin" valueType="num">
                                      <p:cBhvr>
                                        <p:cTn id="14"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9" dur="26">
                                          <p:stCondLst>
                                            <p:cond delay="650"/>
                                          </p:stCondLst>
                                        </p:cTn>
                                        <p:tgtEl>
                                          <p:spTgt spid="3">
                                            <p:txEl>
                                              <p:pRg st="0" end="0"/>
                                            </p:txEl>
                                          </p:spTgt>
                                        </p:tgtEl>
                                      </p:cBhvr>
                                      <p:to x="100000" y="60000"/>
                                    </p:animScale>
                                    <p:animScale>
                                      <p:cBhvr>
                                        <p:cTn id="20" dur="166" decel="50000">
                                          <p:stCondLst>
                                            <p:cond delay="676"/>
                                          </p:stCondLst>
                                        </p:cTn>
                                        <p:tgtEl>
                                          <p:spTgt spid="3">
                                            <p:txEl>
                                              <p:pRg st="0" end="0"/>
                                            </p:txEl>
                                          </p:spTgt>
                                        </p:tgtEl>
                                      </p:cBhvr>
                                      <p:to x="100000" y="100000"/>
                                    </p:animScale>
                                    <p:animScale>
                                      <p:cBhvr>
                                        <p:cTn id="21" dur="26">
                                          <p:stCondLst>
                                            <p:cond delay="1312"/>
                                          </p:stCondLst>
                                        </p:cTn>
                                        <p:tgtEl>
                                          <p:spTgt spid="3">
                                            <p:txEl>
                                              <p:pRg st="0" end="0"/>
                                            </p:txEl>
                                          </p:spTgt>
                                        </p:tgtEl>
                                      </p:cBhvr>
                                      <p:to x="100000" y="80000"/>
                                    </p:animScale>
                                    <p:animScale>
                                      <p:cBhvr>
                                        <p:cTn id="22" dur="166" decel="50000">
                                          <p:stCondLst>
                                            <p:cond delay="1338"/>
                                          </p:stCondLst>
                                        </p:cTn>
                                        <p:tgtEl>
                                          <p:spTgt spid="3">
                                            <p:txEl>
                                              <p:pRg st="0" end="0"/>
                                            </p:txEl>
                                          </p:spTgt>
                                        </p:tgtEl>
                                      </p:cBhvr>
                                      <p:to x="100000" y="100000"/>
                                    </p:animScale>
                                    <p:animScale>
                                      <p:cBhvr>
                                        <p:cTn id="23" dur="26">
                                          <p:stCondLst>
                                            <p:cond delay="1642"/>
                                          </p:stCondLst>
                                        </p:cTn>
                                        <p:tgtEl>
                                          <p:spTgt spid="3">
                                            <p:txEl>
                                              <p:pRg st="0" end="0"/>
                                            </p:txEl>
                                          </p:spTgt>
                                        </p:tgtEl>
                                      </p:cBhvr>
                                      <p:to x="100000" y="90000"/>
                                    </p:animScale>
                                    <p:animScale>
                                      <p:cBhvr>
                                        <p:cTn id="24" dur="166" decel="50000">
                                          <p:stCondLst>
                                            <p:cond delay="1668"/>
                                          </p:stCondLst>
                                        </p:cTn>
                                        <p:tgtEl>
                                          <p:spTgt spid="3">
                                            <p:txEl>
                                              <p:pRg st="0" end="0"/>
                                            </p:txEl>
                                          </p:spTgt>
                                        </p:tgtEl>
                                      </p:cBhvr>
                                      <p:to x="100000" y="100000"/>
                                    </p:animScale>
                                    <p:animScale>
                                      <p:cBhvr>
                                        <p:cTn id="25" dur="26">
                                          <p:stCondLst>
                                            <p:cond delay="1808"/>
                                          </p:stCondLst>
                                        </p:cTn>
                                        <p:tgtEl>
                                          <p:spTgt spid="3">
                                            <p:txEl>
                                              <p:pRg st="0" end="0"/>
                                            </p:txEl>
                                          </p:spTgt>
                                        </p:tgtEl>
                                      </p:cBhvr>
                                      <p:to x="100000" y="95000"/>
                                    </p:animScale>
                                    <p:animScale>
                                      <p:cBhvr>
                                        <p:cTn id="26" dur="166" decel="50000">
                                          <p:stCondLst>
                                            <p:cond delay="1834"/>
                                          </p:stCondLst>
                                        </p:cTn>
                                        <p:tgtEl>
                                          <p:spTgt spid="3">
                                            <p:txEl>
                                              <p:pRg st="0" end="0"/>
                                            </p:txEl>
                                          </p:spTgt>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1000" fill="hold"/>
                                        <p:tgtEl>
                                          <p:spTgt spid="4"/>
                                        </p:tgtEl>
                                        <p:attrNameLst>
                                          <p:attrName>ppt_w</p:attrName>
                                        </p:attrNameLst>
                                      </p:cBhvr>
                                      <p:tavLst>
                                        <p:tav tm="0">
                                          <p:val>
                                            <p:fltVal val="0"/>
                                          </p:val>
                                        </p:tav>
                                        <p:tav tm="100000">
                                          <p:val>
                                            <p:strVal val="#ppt_w"/>
                                          </p:val>
                                        </p:tav>
                                      </p:tavLst>
                                    </p:anim>
                                    <p:anim calcmode="lin" valueType="num">
                                      <p:cBhvr>
                                        <p:cTn id="32" dur="1000" fill="hold"/>
                                        <p:tgtEl>
                                          <p:spTgt spid="4"/>
                                        </p:tgtEl>
                                        <p:attrNameLst>
                                          <p:attrName>ppt_h</p:attrName>
                                        </p:attrNameLst>
                                      </p:cBhvr>
                                      <p:tavLst>
                                        <p:tav tm="0">
                                          <p:val>
                                            <p:fltVal val="0"/>
                                          </p:val>
                                        </p:tav>
                                        <p:tav tm="100000">
                                          <p:val>
                                            <p:strVal val="#ppt_h"/>
                                          </p:val>
                                        </p:tav>
                                      </p:tavLst>
                                    </p:anim>
                                    <p:anim calcmode="lin" valueType="num">
                                      <p:cBhvr>
                                        <p:cTn id="33" dur="1000" fill="hold"/>
                                        <p:tgtEl>
                                          <p:spTgt spid="4"/>
                                        </p:tgtEl>
                                        <p:attrNameLst>
                                          <p:attrName>style.rotation</p:attrName>
                                        </p:attrNameLst>
                                      </p:cBhvr>
                                      <p:tavLst>
                                        <p:tav tm="0">
                                          <p:val>
                                            <p:fltVal val="90"/>
                                          </p:val>
                                        </p:tav>
                                        <p:tav tm="100000">
                                          <p:val>
                                            <p:fltVal val="0"/>
                                          </p:val>
                                        </p:tav>
                                      </p:tavLst>
                                    </p:anim>
                                    <p:animEffect transition="in" filter="fade">
                                      <p:cBhvr>
                                        <p:cTn id="3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A. BİLİŞİM TEKNOLOJİLERİ NEDİR ?</a:t>
            </a:r>
            <a:endParaRPr lang="tr-TR" dirty="0"/>
          </a:p>
        </p:txBody>
      </p:sp>
      <p:sp>
        <p:nvSpPr>
          <p:cNvPr id="3" name="İçerik Yer Tutucusu 2"/>
          <p:cNvSpPr>
            <a:spLocks noGrp="1"/>
          </p:cNvSpPr>
          <p:nvPr>
            <p:ph idx="1"/>
          </p:nvPr>
        </p:nvSpPr>
        <p:spPr/>
        <p:txBody>
          <a:bodyPr/>
          <a:lstStyle/>
          <a:p>
            <a:r>
              <a:rPr lang="tr-TR" dirty="0"/>
              <a:t>Bilişim teknolojisi; </a:t>
            </a:r>
            <a:r>
              <a:rPr lang="tr-TR" dirty="0" smtClean="0"/>
              <a:t>Her türlü </a:t>
            </a:r>
            <a:r>
              <a:rPr lang="tr-TR" dirty="0"/>
              <a:t>bilgi ve verinin toplanmasında, tüm bu verilerin işlenmesinde ve bu bilgi ve verilerin depolanmasında, ağ sistemleri </a:t>
            </a:r>
            <a:r>
              <a:rPr lang="tr-TR" dirty="0" err="1" smtClean="0"/>
              <a:t>aracıIığıyla</a:t>
            </a:r>
            <a:r>
              <a:rPr lang="tr-TR" dirty="0" smtClean="0"/>
              <a:t> </a:t>
            </a:r>
            <a:r>
              <a:rPr lang="tr-TR" dirty="0"/>
              <a:t>bir yerden bir yere iletilip son kullanıcıların hizmetine ve kullanımına sunulmasında kullanılan iletişim teknikleri ve bilgisayarlar dahil tüm bu </a:t>
            </a:r>
            <a:r>
              <a:rPr lang="tr-TR" dirty="0" smtClean="0"/>
              <a:t>teknolojileri </a:t>
            </a:r>
            <a:r>
              <a:rPr lang="tr-TR" dirty="0"/>
              <a:t>kapsayan bir bütünün </a:t>
            </a:r>
            <a:r>
              <a:rPr lang="tr-TR" dirty="0" smtClean="0"/>
              <a:t>adlandırılmasıdır bilişim teknolojileri</a:t>
            </a:r>
          </a:p>
          <a:p>
            <a:endParaRPr lang="tr-TR" dirty="0" smtClean="0"/>
          </a:p>
          <a:p>
            <a:r>
              <a:rPr lang="tr-TR" dirty="0"/>
              <a:t>Bilişim teknolojileri ülkelerin birinci ve </a:t>
            </a:r>
            <a:r>
              <a:rPr lang="tr-TR" dirty="0" smtClean="0"/>
              <a:t>üçüncü </a:t>
            </a:r>
            <a:r>
              <a:rPr lang="tr-TR" dirty="0"/>
              <a:t>sınıf olmalarını belirleyebilecek kadar önemi bulunmaktadır. bilişim teknolojileri devrimsel nitelikli değişimlere neden olmaktadırlar. Bilişim teknolojileri yardımıyla bilgiler milyonlarca insana hızlı bir şekilde ulaştırılabilmektedir.</a:t>
            </a:r>
          </a:p>
        </p:txBody>
      </p:sp>
      <p:pic>
        <p:nvPicPr>
          <p:cNvPr id="4" name="Resim 3"/>
          <p:cNvPicPr>
            <a:picLocks noChangeAspect="1"/>
          </p:cNvPicPr>
          <p:nvPr/>
        </p:nvPicPr>
        <p:blipFill>
          <a:blip r:embed="rId2"/>
          <a:stretch>
            <a:fillRect/>
          </a:stretch>
        </p:blipFill>
        <p:spPr>
          <a:xfrm>
            <a:off x="7701230" y="20708"/>
            <a:ext cx="2145978" cy="2139881"/>
          </a:xfrm>
          <a:prstGeom prst="rect">
            <a:avLst/>
          </a:prstGeom>
        </p:spPr>
      </p:pic>
    </p:spTree>
    <p:extLst>
      <p:ext uri="{BB962C8B-B14F-4D97-AF65-F5344CB8AC3E}">
        <p14:creationId xmlns:p14="http://schemas.microsoft.com/office/powerpoint/2010/main" val="22705698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mph" presetSubtype="0" fill="hold" grpId="0" nodeType="clickEffect">
                                  <p:stCondLst>
                                    <p:cond delay="0"/>
                                  </p:stCondLst>
                                  <p:childTnLst>
                                    <p:animClr clrSpc="hsl" dir="cw">
                                      <p:cBhvr override="childStyle">
                                        <p:cTn id="6" dur="500" fill="hold"/>
                                        <p:tgtEl>
                                          <p:spTgt spid="2"/>
                                        </p:tgtEl>
                                        <p:attrNameLst>
                                          <p:attrName>style.color</p:attrName>
                                        </p:attrNameLst>
                                      </p:cBhvr>
                                      <p:by>
                                        <p:hsl h="0" s="-12549" l="-25098"/>
                                      </p:by>
                                    </p:animClr>
                                    <p:animClr clrSpc="hsl" dir="cw">
                                      <p:cBhvr>
                                        <p:cTn id="7" dur="500" fill="hold"/>
                                        <p:tgtEl>
                                          <p:spTgt spid="2"/>
                                        </p:tgtEl>
                                        <p:attrNameLst>
                                          <p:attrName>fillcolor</p:attrName>
                                        </p:attrNameLst>
                                      </p:cBhvr>
                                      <p:by>
                                        <p:hsl h="0" s="-12549" l="-25098"/>
                                      </p:by>
                                    </p:animClr>
                                    <p:animClr clrSpc="hsl" dir="cw">
                                      <p:cBhvr>
                                        <p:cTn id="8" dur="500" fill="hold"/>
                                        <p:tgtEl>
                                          <p:spTgt spid="2"/>
                                        </p:tgtEl>
                                        <p:attrNameLst>
                                          <p:attrName>stroke.color</p:attrName>
                                        </p:attrNameLst>
                                      </p:cBhvr>
                                      <p:by>
                                        <p:hsl h="0" s="-12549" l="-25098"/>
                                      </p:by>
                                    </p:animClr>
                                    <p:set>
                                      <p:cBhvr>
                                        <p:cTn id="9" dur="500" fill="hold"/>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1000" fill="hold"/>
                                        <p:tgtEl>
                                          <p:spTgt spid="4"/>
                                        </p:tgtEl>
                                        <p:attrNameLst>
                                          <p:attrName>ppt_w</p:attrName>
                                        </p:attrNameLst>
                                      </p:cBhvr>
                                      <p:tavLst>
                                        <p:tav tm="0">
                                          <p:val>
                                            <p:fltVal val="0"/>
                                          </p:val>
                                        </p:tav>
                                        <p:tav tm="100000">
                                          <p:val>
                                            <p:strVal val="#ppt_w"/>
                                          </p:val>
                                        </p:tav>
                                      </p:tavLst>
                                    </p:anim>
                                    <p:anim calcmode="lin" valueType="num">
                                      <p:cBhvr>
                                        <p:cTn id="29" dur="1000" fill="hold"/>
                                        <p:tgtEl>
                                          <p:spTgt spid="4"/>
                                        </p:tgtEl>
                                        <p:attrNameLst>
                                          <p:attrName>ppt_h</p:attrName>
                                        </p:attrNameLst>
                                      </p:cBhvr>
                                      <p:tavLst>
                                        <p:tav tm="0">
                                          <p:val>
                                            <p:fltVal val="0"/>
                                          </p:val>
                                        </p:tav>
                                        <p:tav tm="100000">
                                          <p:val>
                                            <p:strVal val="#ppt_h"/>
                                          </p:val>
                                        </p:tav>
                                      </p:tavLst>
                                    </p:anim>
                                    <p:anim calcmode="lin" valueType="num">
                                      <p:cBhvr>
                                        <p:cTn id="30" dur="1000" fill="hold"/>
                                        <p:tgtEl>
                                          <p:spTgt spid="4"/>
                                        </p:tgtEl>
                                        <p:attrNameLst>
                                          <p:attrName>style.rotation</p:attrName>
                                        </p:attrNameLst>
                                      </p:cBhvr>
                                      <p:tavLst>
                                        <p:tav tm="0">
                                          <p:val>
                                            <p:fltVal val="90"/>
                                          </p:val>
                                        </p:tav>
                                        <p:tav tm="100000">
                                          <p:val>
                                            <p:fltVal val="0"/>
                                          </p:val>
                                        </p:tav>
                                      </p:tavLst>
                                    </p:anim>
                                    <p:animEffect transition="in" filter="fade">
                                      <p:cBhvr>
                                        <p:cTn id="3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BAŞKASINA AİT KREDİ VEYA BANKA KARTINI KULLANMAK</a:t>
            </a:r>
            <a:endParaRPr lang="tr-TR" dirty="0"/>
          </a:p>
        </p:txBody>
      </p:sp>
      <p:sp>
        <p:nvSpPr>
          <p:cNvPr id="3" name="İçerik Yer Tutucusu 2"/>
          <p:cNvSpPr>
            <a:spLocks noGrp="1"/>
          </p:cNvSpPr>
          <p:nvPr>
            <p:ph idx="1"/>
          </p:nvPr>
        </p:nvSpPr>
        <p:spPr/>
        <p:txBody>
          <a:bodyPr/>
          <a:lstStyle/>
          <a:p>
            <a:r>
              <a:rPr lang="tr-TR" dirty="0"/>
              <a:t>Bir başkasına ait kredi kartı veya banka kartının </a:t>
            </a:r>
            <a:r>
              <a:rPr lang="tr-TR" dirty="0" smtClean="0"/>
              <a:t>(ATM </a:t>
            </a:r>
            <a:r>
              <a:rPr lang="tr-TR" dirty="0"/>
              <a:t>kartı veya </a:t>
            </a:r>
            <a:r>
              <a:rPr lang="tr-TR" dirty="0" smtClean="0"/>
              <a:t>tedbir </a:t>
            </a:r>
            <a:r>
              <a:rPr lang="tr-TR" dirty="0"/>
              <a:t>kartı) kullanılmasından ibaret bir suç tipidir. Kredi kartı bakımından suçun işlenmesi için kartın fiziki olarak elde bulundurulması zorunlu değildir, kart bilgilerinin kullanılarak çıkar sağlanması da suçun </a:t>
            </a:r>
            <a:r>
              <a:rPr lang="tr-TR" dirty="0" smtClean="0"/>
              <a:t>oluşumu </a:t>
            </a:r>
            <a:r>
              <a:rPr lang="tr-TR" dirty="0"/>
              <a:t>için yeterlidir.</a:t>
            </a:r>
          </a:p>
        </p:txBody>
      </p:sp>
      <p:pic>
        <p:nvPicPr>
          <p:cNvPr id="4" name="Resim 3"/>
          <p:cNvPicPr>
            <a:picLocks noChangeAspect="1"/>
          </p:cNvPicPr>
          <p:nvPr/>
        </p:nvPicPr>
        <p:blipFill>
          <a:blip r:embed="rId2"/>
          <a:stretch>
            <a:fillRect/>
          </a:stretch>
        </p:blipFill>
        <p:spPr>
          <a:xfrm>
            <a:off x="1173138" y="3595331"/>
            <a:ext cx="4163007" cy="2676219"/>
          </a:xfrm>
          <a:prstGeom prst="rect">
            <a:avLst/>
          </a:prstGeom>
        </p:spPr>
      </p:pic>
    </p:spTree>
    <p:extLst>
      <p:ext uri="{BB962C8B-B14F-4D97-AF65-F5344CB8AC3E}">
        <p14:creationId xmlns:p14="http://schemas.microsoft.com/office/powerpoint/2010/main" val="1091126485"/>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35"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2000"/>
                                        <p:tgtEl>
                                          <p:spTgt spid="3">
                                            <p:txEl>
                                              <p:pRg st="0" end="0"/>
                                            </p:txEl>
                                          </p:spTgt>
                                        </p:tgtEl>
                                      </p:cBhvr>
                                    </p:animEffect>
                                    <p:anim calcmode="lin" valueType="num">
                                      <p:cBhvr>
                                        <p:cTn id="15" dur="2000" fill="hold"/>
                                        <p:tgtEl>
                                          <p:spTgt spid="3">
                                            <p:txEl>
                                              <p:pRg st="0" end="0"/>
                                            </p:txEl>
                                          </p:spTgt>
                                        </p:tgtEl>
                                        <p:attrNameLst>
                                          <p:attrName>style.rotation</p:attrName>
                                        </p:attrNameLst>
                                      </p:cBhvr>
                                      <p:tavLst>
                                        <p:tav tm="0">
                                          <p:val>
                                            <p:fltVal val="720"/>
                                          </p:val>
                                        </p:tav>
                                        <p:tav tm="100000">
                                          <p:val>
                                            <p:fltVal val="0"/>
                                          </p:val>
                                        </p:tav>
                                      </p:tavLst>
                                    </p:anim>
                                    <p:anim calcmode="lin" valueType="num">
                                      <p:cBhvr>
                                        <p:cTn id="16"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2000" fill="hold"/>
                                        <p:tgtEl>
                                          <p:spTgt spid="3">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ox(in)">
                                      <p:cBhvr>
                                        <p:cTn id="2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335280"/>
            <a:ext cx="8596668" cy="1676400"/>
          </a:xfrm>
        </p:spPr>
        <p:txBody>
          <a:bodyPr>
            <a:normAutofit fontScale="90000"/>
          </a:bodyPr>
          <a:lstStyle/>
          <a:p>
            <a:r>
              <a:rPr lang="tr-TR" dirty="0" smtClean="0"/>
              <a:t>SAHTE BANKA VEYA KREDİ KARTI ÜRETME,SATMA,DEVRETME,SATIN ALMA VEYA KABUL ETME</a:t>
            </a:r>
            <a:endParaRPr lang="tr-TR" dirty="0"/>
          </a:p>
        </p:txBody>
      </p:sp>
      <p:sp>
        <p:nvSpPr>
          <p:cNvPr id="3" name="İçerik Yer Tutucusu 2"/>
          <p:cNvSpPr>
            <a:spLocks noGrp="1"/>
          </p:cNvSpPr>
          <p:nvPr>
            <p:ph idx="1"/>
          </p:nvPr>
        </p:nvSpPr>
        <p:spPr>
          <a:xfrm>
            <a:off x="677334" y="2108386"/>
            <a:ext cx="8596668" cy="3880773"/>
          </a:xfrm>
        </p:spPr>
        <p:txBody>
          <a:bodyPr/>
          <a:lstStyle/>
          <a:p>
            <a:r>
              <a:rPr lang="tr-TR" dirty="0"/>
              <a:t>Tamamen sahte bir şekilde kredi kartı veya banka kartı üretme veya üretilmiş bir kredi veya banka kartını satma, devretme, satın alma veya kabul etme şeklinde ortaya çıkan bir suçtur. Suça konu sahte bir banka veya kredi kartının, bir banka hesabı ile ilişkilendirilmesi suçun oluşumu bakımından zorunludur.  Hiçbir banka hesabıyla bağlantısı bulunmayan ve uyduruk bilgilerle üretilmiş bir banka veya kredi kartı buradaki suç tanımında yer alan “sahte banka veya kredi kartı” olarak kabul görmeyecektir.</a:t>
            </a:r>
          </a:p>
        </p:txBody>
      </p:sp>
      <p:pic>
        <p:nvPicPr>
          <p:cNvPr id="4" name="Resim 3"/>
          <p:cNvPicPr>
            <a:picLocks noChangeAspect="1"/>
          </p:cNvPicPr>
          <p:nvPr/>
        </p:nvPicPr>
        <p:blipFill>
          <a:blip r:embed="rId2"/>
          <a:stretch>
            <a:fillRect/>
          </a:stretch>
        </p:blipFill>
        <p:spPr>
          <a:xfrm>
            <a:off x="1128711" y="4342790"/>
            <a:ext cx="3443289" cy="2291352"/>
          </a:xfrm>
          <a:prstGeom prst="rect">
            <a:avLst/>
          </a:prstGeom>
        </p:spPr>
      </p:pic>
    </p:spTree>
    <p:extLst>
      <p:ext uri="{BB962C8B-B14F-4D97-AF65-F5344CB8AC3E}">
        <p14:creationId xmlns:p14="http://schemas.microsoft.com/office/powerpoint/2010/main" val="12459678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1"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5"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2000"/>
                                        <p:tgtEl>
                                          <p:spTgt spid="4"/>
                                        </p:tgtEl>
                                      </p:cBhvr>
                                    </p:animEffect>
                                    <p:anim calcmode="lin" valueType="num">
                                      <p:cBhvr>
                                        <p:cTn id="18" dur="2000" fill="hold"/>
                                        <p:tgtEl>
                                          <p:spTgt spid="4"/>
                                        </p:tgtEl>
                                        <p:attrNameLst>
                                          <p:attrName>ppt_w</p:attrName>
                                        </p:attrNameLst>
                                      </p:cBhvr>
                                      <p:tavLst>
                                        <p:tav tm="0" fmla="#ppt_w*sin(2.5*pi*$)">
                                          <p:val>
                                            <p:fltVal val="0"/>
                                          </p:val>
                                        </p:tav>
                                        <p:tav tm="100000">
                                          <p:val>
                                            <p:fltVal val="1"/>
                                          </p:val>
                                        </p:tav>
                                      </p:tavLst>
                                    </p:anim>
                                    <p:anim calcmode="lin" valueType="num">
                                      <p:cBhvr>
                                        <p:cTn id="19"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SAHTE BİR BANKA VEYA KREDİ KARTI KULLANMA</a:t>
            </a:r>
            <a:endParaRPr lang="tr-TR" dirty="0"/>
          </a:p>
        </p:txBody>
      </p:sp>
      <p:sp>
        <p:nvSpPr>
          <p:cNvPr id="3" name="İçerik Yer Tutucusu 2"/>
          <p:cNvSpPr>
            <a:spLocks noGrp="1"/>
          </p:cNvSpPr>
          <p:nvPr>
            <p:ph idx="1"/>
          </p:nvPr>
        </p:nvSpPr>
        <p:spPr/>
        <p:txBody>
          <a:bodyPr/>
          <a:lstStyle/>
          <a:p>
            <a:r>
              <a:rPr lang="tr-TR" dirty="0"/>
              <a:t>Sahte bir kredi veya banka kartının üretilmediği veya sahte olarak üretilmiş bir kredi veya banka kartını satma, devretme, satın alma veya kabul etme eylemlerinin söz konusu olmadığı sadece sahte banka veya kredi kartını kullanmaktan ibaret bir suç tipidir. Kredi veya banka kartının sahte olarak üretilmesi veya üzerinde sahtecilik yapılmış bir kart olması gerekli ve zorunlu bir unsurdur.</a:t>
            </a:r>
          </a:p>
        </p:txBody>
      </p:sp>
      <p:pic>
        <p:nvPicPr>
          <p:cNvPr id="4" name="Resim 3"/>
          <p:cNvPicPr>
            <a:picLocks noChangeAspect="1"/>
          </p:cNvPicPr>
          <p:nvPr/>
        </p:nvPicPr>
        <p:blipFill>
          <a:blip r:embed="rId2"/>
          <a:stretch>
            <a:fillRect/>
          </a:stretch>
        </p:blipFill>
        <p:spPr>
          <a:xfrm>
            <a:off x="1050592" y="4100975"/>
            <a:ext cx="4190147" cy="2346482"/>
          </a:xfrm>
          <a:prstGeom prst="rect">
            <a:avLst/>
          </a:prstGeom>
        </p:spPr>
      </p:pic>
    </p:spTree>
    <p:extLst>
      <p:ext uri="{BB962C8B-B14F-4D97-AF65-F5344CB8AC3E}">
        <p14:creationId xmlns:p14="http://schemas.microsoft.com/office/powerpoint/2010/main" val="11234480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BİLİŞİM SİSTEMLERİNİN ARAÇ OLARAK KULLANILDIĞI DİĞER SUÇLAR</a:t>
            </a:r>
            <a:endParaRPr lang="tr-TR" dirty="0"/>
          </a:p>
        </p:txBody>
      </p:sp>
      <p:sp>
        <p:nvSpPr>
          <p:cNvPr id="3" name="İçerik Yer Tutucusu 2"/>
          <p:cNvSpPr>
            <a:spLocks noGrp="1"/>
          </p:cNvSpPr>
          <p:nvPr>
            <p:ph idx="1"/>
          </p:nvPr>
        </p:nvSpPr>
        <p:spPr>
          <a:xfrm>
            <a:off x="677334" y="1930400"/>
            <a:ext cx="8596668" cy="3880773"/>
          </a:xfrm>
        </p:spPr>
        <p:txBody>
          <a:bodyPr/>
          <a:lstStyle/>
          <a:p>
            <a:r>
              <a:rPr lang="tr-TR" dirty="0"/>
              <a:t>TCK’nın “Bilişim Alanında Suçlar” başlığı altında düzenlenmemiş olan ancak bilişim sisteminin suçun işlenmesinde araç olarak kullanıldığı suçlardır. Bilişim sistemlerinin işlenmesinde araç olarak kullanıldığı Hakaret, Tehdit ve Şantaj, Dolandırıcılık, Özel Hayatın Gizliliğini İhlal, Haberleşmenin Gizliliğini İhlal, Müstehcenlik, Marka Hakkına Tecavüz, Kişisel Verilerin Kaydedilmesi ve Ele Geçirilmesi ve benzeri suçlar bu kategoriye girmektedir. Ayrıca internet suçları olarak adlandırılan ve internet yoluyla hakaret ve tehdit suçu gibi bazı suç tipleri de yine bu kapsamdadır.</a:t>
            </a:r>
          </a:p>
        </p:txBody>
      </p:sp>
      <p:pic>
        <p:nvPicPr>
          <p:cNvPr id="4" name="Resim 3"/>
          <p:cNvPicPr>
            <a:picLocks noChangeAspect="1"/>
          </p:cNvPicPr>
          <p:nvPr/>
        </p:nvPicPr>
        <p:blipFill>
          <a:blip r:embed="rId2"/>
          <a:stretch>
            <a:fillRect/>
          </a:stretch>
        </p:blipFill>
        <p:spPr>
          <a:xfrm>
            <a:off x="1129351" y="4359299"/>
            <a:ext cx="3265228" cy="2220835"/>
          </a:xfrm>
          <a:prstGeom prst="rect">
            <a:avLst/>
          </a:prstGeom>
        </p:spPr>
      </p:pic>
    </p:spTree>
    <p:extLst>
      <p:ext uri="{BB962C8B-B14F-4D97-AF65-F5344CB8AC3E}">
        <p14:creationId xmlns:p14="http://schemas.microsoft.com/office/powerpoint/2010/main" val="31084005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strVal val="#ppt_w*0.70"/>
                                          </p:val>
                                        </p:tav>
                                        <p:tav tm="100000">
                                          <p:val>
                                            <p:strVal val="#ppt_w"/>
                                          </p:val>
                                        </p:tav>
                                      </p:tavLst>
                                    </p:anim>
                                    <p:anim calcmode="lin" valueType="num">
                                      <p:cBhvr>
                                        <p:cTn id="18" dur="1000" fill="hold"/>
                                        <p:tgtEl>
                                          <p:spTgt spid="4"/>
                                        </p:tgtEl>
                                        <p:attrNameLst>
                                          <p:attrName>ppt_h</p:attrName>
                                        </p:attrNameLst>
                                      </p:cBhvr>
                                      <p:tavLst>
                                        <p:tav tm="0">
                                          <p:val>
                                            <p:strVal val="#ppt_h"/>
                                          </p:val>
                                        </p:tav>
                                        <p:tav tm="100000">
                                          <p:val>
                                            <p:strVal val="#ppt_h"/>
                                          </p:val>
                                        </p:tav>
                                      </p:tavLst>
                                    </p:anim>
                                    <p:animEffect transition="in" filter="fade">
                                      <p:cBhvr>
                                        <p:cTn id="1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600"/>
            <a:ext cx="8596668" cy="809767"/>
          </a:xfrm>
        </p:spPr>
        <p:txBody>
          <a:bodyPr/>
          <a:lstStyle/>
          <a:p>
            <a:r>
              <a:rPr lang="tr-TR" dirty="0" smtClean="0"/>
              <a:t>BİLİŞİM SUÇARININ CEZALARI NEDİR</a:t>
            </a:r>
            <a:endParaRPr lang="tr-TR" dirty="0"/>
          </a:p>
        </p:txBody>
      </p:sp>
      <p:sp>
        <p:nvSpPr>
          <p:cNvPr id="3" name="İçerik Yer Tutucusu 2"/>
          <p:cNvSpPr>
            <a:spLocks noGrp="1"/>
          </p:cNvSpPr>
          <p:nvPr>
            <p:ph idx="1"/>
          </p:nvPr>
        </p:nvSpPr>
        <p:spPr>
          <a:xfrm>
            <a:off x="677334" y="1624085"/>
            <a:ext cx="8596668" cy="4417278"/>
          </a:xfrm>
        </p:spPr>
        <p:txBody>
          <a:bodyPr>
            <a:normAutofit lnSpcReduction="10000"/>
          </a:bodyPr>
          <a:lstStyle/>
          <a:p>
            <a:r>
              <a:rPr lang="tr-TR" dirty="0"/>
              <a:t>Türk Ceza Kanunu’nda “bilişim suçları” başlığı altında düzenlenmiş olan bilişim suçlarına farklı cezalar öngörülmüş ve bazı suç tipleri içinse ağırlaştırıcı sebepler eklenmiştir. Bilişim alanında işlenen suçlar için öngörülen cezalar  1 yıla kadar hapis ile 8 yıla kadar hapis cezası arasında belirlenmiştir. Ancak bu noktada özellikle TCK madde 244’e değinmek yerinde olacaktır. Zira ceza adaleti bakımından madde metninde sayılan ve birbirinden farklı nitelikte olan eylemlerin tümüne aynı ceza aralığının öngörülmüştür. Nitekim bir bilişim sistemindeki tüm verilerin yok edilmesi çok ağır nitelikte bir eylem iken bir bilişim sistemindeki verilere ek olarak yeni verilerin eklenmesi ilki kadar ağır sonuçları olan ve ili kadar zarar verici nitelikte bir eylem değildir. Ancak Türk Ceza Kanunu’nda her iki eylem tipine de aynı ceza öngörülmüştür. Bir örnekle açıklayacak olursak, bir </a:t>
            </a:r>
            <a:r>
              <a:rPr lang="tr-TR" dirty="0" smtClean="0"/>
              <a:t>veri tabanına </a:t>
            </a:r>
            <a:r>
              <a:rPr lang="tr-TR" dirty="0"/>
              <a:t>girip tüm </a:t>
            </a:r>
            <a:r>
              <a:rPr lang="tr-TR" dirty="0" smtClean="0"/>
              <a:t>veri tabanını </a:t>
            </a:r>
            <a:r>
              <a:rPr lang="tr-TR" dirty="0"/>
              <a:t>yok eden bir kişi ile </a:t>
            </a:r>
            <a:r>
              <a:rPr lang="tr-TR" dirty="0" smtClean="0"/>
              <a:t>veri tabanına </a:t>
            </a:r>
            <a:r>
              <a:rPr lang="tr-TR" dirty="0"/>
              <a:t>girip, mevcut </a:t>
            </a:r>
            <a:r>
              <a:rPr lang="tr-TR" dirty="0" smtClean="0"/>
              <a:t>veri tabanını </a:t>
            </a:r>
            <a:r>
              <a:rPr lang="tr-TR" dirty="0"/>
              <a:t>bozmadan ona yeni veriler ekleyen fail bu madde kapsamında aynı yaptırımla karşı karşıya kalacaktır. Her ne kadar hakimin ceza tayininde takdir hakkı olsa da, sonuç itibariyle çok farklı sonuçları olan bambaşka eylemlere aynı cezanın öngörülmesi ceza adaleti sistemi bakımından adil değildir.</a:t>
            </a:r>
          </a:p>
        </p:txBody>
      </p:sp>
    </p:spTree>
    <p:extLst>
      <p:ext uri="{BB962C8B-B14F-4D97-AF65-F5344CB8AC3E}">
        <p14:creationId xmlns:p14="http://schemas.microsoft.com/office/powerpoint/2010/main" val="330280683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BİLİŞİM AVUKATI VEYA BİLİŞİM AVUKATININ ÖNEMİ</a:t>
            </a:r>
            <a:endParaRPr lang="tr-TR" dirty="0"/>
          </a:p>
        </p:txBody>
      </p:sp>
      <p:sp>
        <p:nvSpPr>
          <p:cNvPr id="3" name="İçerik Yer Tutucusu 2"/>
          <p:cNvSpPr>
            <a:spLocks noGrp="1"/>
          </p:cNvSpPr>
          <p:nvPr>
            <p:ph idx="1"/>
          </p:nvPr>
        </p:nvSpPr>
        <p:spPr/>
        <p:txBody>
          <a:bodyPr/>
          <a:lstStyle/>
          <a:p>
            <a:r>
              <a:rPr lang="tr-TR" dirty="0"/>
              <a:t>Doğrudan veya dolaylı bir bilişim suçu işlendiği iddiasıyla başlayan bir ceza soruşturmasında delillerin yorumlanması ve soruşturmanın sağlıklı ilerlemesi açısından gerek mağdur gerekse şüpheli taraf bakımından bilişim avukatları ile çalışmanın önemi yadsınamaz. Bilişim hukuku ve bilişim suçları teknik ve özel bir hukuk dalı olduğundan, bilişim suçları konulu bir soruşturma veya kovuşturma süreci söz konusu olduğunda ifade vermeden önce bir bilişim avukatı ile birlikte hareket edilmesini, en azından bir bilişim avukatından danışmanlık hizmeti alınmasını tavsiye ediyoruz.</a:t>
            </a:r>
          </a:p>
        </p:txBody>
      </p:sp>
      <p:pic>
        <p:nvPicPr>
          <p:cNvPr id="4" name="Resim 3"/>
          <p:cNvPicPr>
            <a:picLocks noChangeAspect="1"/>
          </p:cNvPicPr>
          <p:nvPr/>
        </p:nvPicPr>
        <p:blipFill>
          <a:blip r:embed="rId2"/>
          <a:stretch>
            <a:fillRect/>
          </a:stretch>
        </p:blipFill>
        <p:spPr>
          <a:xfrm>
            <a:off x="1074121" y="4528476"/>
            <a:ext cx="3224924" cy="2146040"/>
          </a:xfrm>
          <a:prstGeom prst="rect">
            <a:avLst/>
          </a:prstGeom>
        </p:spPr>
      </p:pic>
    </p:spTree>
    <p:extLst>
      <p:ext uri="{BB962C8B-B14F-4D97-AF65-F5344CB8AC3E}">
        <p14:creationId xmlns:p14="http://schemas.microsoft.com/office/powerpoint/2010/main" val="517666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amond(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C. BİLGİSAYARIMIZA ZARAR VEREN VİRÜS VE YAZILIMLAR</a:t>
            </a:r>
            <a:endParaRPr lang="tr-TR" dirty="0"/>
          </a:p>
        </p:txBody>
      </p:sp>
      <p:pic>
        <p:nvPicPr>
          <p:cNvPr id="6" name="İçerik Yer Tutucusu 5"/>
          <p:cNvPicPr>
            <a:picLocks noGrp="1" noChangeAspect="1"/>
          </p:cNvPicPr>
          <p:nvPr>
            <p:ph idx="1"/>
          </p:nvPr>
        </p:nvPicPr>
        <p:blipFill>
          <a:blip r:embed="rId2"/>
          <a:stretch>
            <a:fillRect/>
          </a:stretch>
        </p:blipFill>
        <p:spPr>
          <a:xfrm>
            <a:off x="3023463" y="2467839"/>
            <a:ext cx="3904409" cy="3904409"/>
          </a:xfrm>
          <a:prstGeom prst="rect">
            <a:avLst/>
          </a:prstGeom>
        </p:spPr>
      </p:pic>
    </p:spTree>
    <p:extLst>
      <p:ext uri="{BB962C8B-B14F-4D97-AF65-F5344CB8AC3E}">
        <p14:creationId xmlns:p14="http://schemas.microsoft.com/office/powerpoint/2010/main" val="865139480"/>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80">
                                          <p:stCondLst>
                                            <p:cond delay="0"/>
                                          </p:stCondLst>
                                        </p:cTn>
                                        <p:tgtEl>
                                          <p:spTgt spid="6"/>
                                        </p:tgtEl>
                                      </p:cBhvr>
                                    </p:animEffect>
                                    <p:anim calcmode="lin" valueType="num">
                                      <p:cBhvr>
                                        <p:cTn id="15"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0" dur="26">
                                          <p:stCondLst>
                                            <p:cond delay="650"/>
                                          </p:stCondLst>
                                        </p:cTn>
                                        <p:tgtEl>
                                          <p:spTgt spid="6"/>
                                        </p:tgtEl>
                                      </p:cBhvr>
                                      <p:to x="100000" y="60000"/>
                                    </p:animScale>
                                    <p:animScale>
                                      <p:cBhvr>
                                        <p:cTn id="21" dur="166" decel="50000">
                                          <p:stCondLst>
                                            <p:cond delay="676"/>
                                          </p:stCondLst>
                                        </p:cTn>
                                        <p:tgtEl>
                                          <p:spTgt spid="6"/>
                                        </p:tgtEl>
                                      </p:cBhvr>
                                      <p:to x="100000" y="100000"/>
                                    </p:animScale>
                                    <p:animScale>
                                      <p:cBhvr>
                                        <p:cTn id="22" dur="26">
                                          <p:stCondLst>
                                            <p:cond delay="1312"/>
                                          </p:stCondLst>
                                        </p:cTn>
                                        <p:tgtEl>
                                          <p:spTgt spid="6"/>
                                        </p:tgtEl>
                                      </p:cBhvr>
                                      <p:to x="100000" y="80000"/>
                                    </p:animScale>
                                    <p:animScale>
                                      <p:cBhvr>
                                        <p:cTn id="23" dur="166" decel="50000">
                                          <p:stCondLst>
                                            <p:cond delay="1338"/>
                                          </p:stCondLst>
                                        </p:cTn>
                                        <p:tgtEl>
                                          <p:spTgt spid="6"/>
                                        </p:tgtEl>
                                      </p:cBhvr>
                                      <p:to x="100000" y="100000"/>
                                    </p:animScale>
                                    <p:animScale>
                                      <p:cBhvr>
                                        <p:cTn id="24" dur="26">
                                          <p:stCondLst>
                                            <p:cond delay="1642"/>
                                          </p:stCondLst>
                                        </p:cTn>
                                        <p:tgtEl>
                                          <p:spTgt spid="6"/>
                                        </p:tgtEl>
                                      </p:cBhvr>
                                      <p:to x="100000" y="90000"/>
                                    </p:animScale>
                                    <p:animScale>
                                      <p:cBhvr>
                                        <p:cTn id="25" dur="166" decel="50000">
                                          <p:stCondLst>
                                            <p:cond delay="1668"/>
                                          </p:stCondLst>
                                        </p:cTn>
                                        <p:tgtEl>
                                          <p:spTgt spid="6"/>
                                        </p:tgtEl>
                                      </p:cBhvr>
                                      <p:to x="100000" y="100000"/>
                                    </p:animScale>
                                    <p:animScale>
                                      <p:cBhvr>
                                        <p:cTn id="26" dur="26">
                                          <p:stCondLst>
                                            <p:cond delay="1808"/>
                                          </p:stCondLst>
                                        </p:cTn>
                                        <p:tgtEl>
                                          <p:spTgt spid="6"/>
                                        </p:tgtEl>
                                      </p:cBhvr>
                                      <p:to x="100000" y="95000"/>
                                    </p:animScale>
                                    <p:animScale>
                                      <p:cBhvr>
                                        <p:cTn id="27"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 VİRÜS VE YAZILIMLARIN EN MEŞHURLARI</a:t>
            </a:r>
            <a:endParaRPr lang="tr-TR" dirty="0"/>
          </a:p>
        </p:txBody>
      </p:sp>
      <p:sp>
        <p:nvSpPr>
          <p:cNvPr id="3" name="İçerik Yer Tutucusu 2"/>
          <p:cNvSpPr>
            <a:spLocks noGrp="1"/>
          </p:cNvSpPr>
          <p:nvPr>
            <p:ph idx="1"/>
          </p:nvPr>
        </p:nvSpPr>
        <p:spPr/>
        <p:txBody>
          <a:bodyPr/>
          <a:lstStyle/>
          <a:p>
            <a:r>
              <a:rPr lang="tr-TR" dirty="0"/>
              <a:t>Truva </a:t>
            </a:r>
            <a:r>
              <a:rPr lang="tr-TR" dirty="0" smtClean="0"/>
              <a:t>atı(</a:t>
            </a:r>
            <a:r>
              <a:rPr lang="tr-TR" dirty="0" err="1"/>
              <a:t>T</a:t>
            </a:r>
            <a:r>
              <a:rPr lang="tr-TR" dirty="0" err="1" smtClean="0"/>
              <a:t>rojan</a:t>
            </a:r>
            <a:r>
              <a:rPr lang="tr-TR" dirty="0"/>
              <a:t>)</a:t>
            </a:r>
          </a:p>
          <a:p>
            <a:r>
              <a:rPr lang="tr-TR" dirty="0"/>
              <a:t>Solucan(</a:t>
            </a:r>
            <a:r>
              <a:rPr lang="tr-TR" dirty="0" err="1"/>
              <a:t>Worm</a:t>
            </a:r>
            <a:r>
              <a:rPr lang="tr-TR" dirty="0"/>
              <a:t>)</a:t>
            </a:r>
          </a:p>
          <a:p>
            <a:r>
              <a:rPr lang="tr-TR" dirty="0"/>
              <a:t>Virüsler</a:t>
            </a:r>
          </a:p>
          <a:p>
            <a:r>
              <a:rPr lang="tr-TR" dirty="0"/>
              <a:t>Reklam Yazılımı(</a:t>
            </a:r>
            <a:r>
              <a:rPr lang="tr-TR" dirty="0" err="1"/>
              <a:t>Adware</a:t>
            </a:r>
            <a:r>
              <a:rPr lang="tr-TR" dirty="0"/>
              <a:t>)</a:t>
            </a:r>
          </a:p>
          <a:p>
            <a:r>
              <a:rPr lang="tr-TR" dirty="0"/>
              <a:t>Casus Yazılım(</a:t>
            </a:r>
            <a:r>
              <a:rPr lang="tr-TR" dirty="0" err="1"/>
              <a:t>Spyware</a:t>
            </a:r>
            <a:r>
              <a:rPr lang="tr-TR" dirty="0"/>
              <a:t>)</a:t>
            </a:r>
          </a:p>
          <a:p>
            <a:endParaRPr lang="tr-TR" dirty="0"/>
          </a:p>
        </p:txBody>
      </p:sp>
    </p:spTree>
    <p:extLst>
      <p:ext uri="{BB962C8B-B14F-4D97-AF65-F5344CB8AC3E}">
        <p14:creationId xmlns:p14="http://schemas.microsoft.com/office/powerpoint/2010/main" val="8816606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5"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2000"/>
                                        <p:tgtEl>
                                          <p:spTgt spid="3">
                                            <p:txEl>
                                              <p:pRg st="0" end="0"/>
                                            </p:txEl>
                                          </p:spTgt>
                                        </p:tgtEl>
                                      </p:cBhvr>
                                    </p:animEffect>
                                    <p:anim calcmode="lin" valueType="num">
                                      <p:cBhvr>
                                        <p:cTn id="18" dur="2000" fill="hold"/>
                                        <p:tgtEl>
                                          <p:spTgt spid="3">
                                            <p:txEl>
                                              <p:pRg st="0" end="0"/>
                                            </p:txEl>
                                          </p:spTgt>
                                        </p:tgtEl>
                                        <p:attrNameLst>
                                          <p:attrName>style.rotation</p:attrName>
                                        </p:attrNameLst>
                                      </p:cBhvr>
                                      <p:tavLst>
                                        <p:tav tm="0">
                                          <p:val>
                                            <p:fltVal val="720"/>
                                          </p:val>
                                        </p:tav>
                                        <p:tav tm="100000">
                                          <p:val>
                                            <p:fltVal val="0"/>
                                          </p:val>
                                        </p:tav>
                                      </p:tavLst>
                                    </p:anim>
                                    <p:anim calcmode="lin" valueType="num">
                                      <p:cBhvr>
                                        <p:cTn id="19"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0" dur="2000" fill="hold"/>
                                        <p:tgtEl>
                                          <p:spTgt spid="3">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21" fill="hold">
                      <p:stCondLst>
                        <p:cond delay="indefinite"/>
                      </p:stCondLst>
                      <p:childTnLst>
                        <p:par>
                          <p:cTn id="22" fill="hold">
                            <p:stCondLst>
                              <p:cond delay="0"/>
                            </p:stCondLst>
                            <p:childTnLst>
                              <p:par>
                                <p:cTn id="23" presetID="35"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fade">
                                      <p:cBhvr>
                                        <p:cTn id="25" dur="2000"/>
                                        <p:tgtEl>
                                          <p:spTgt spid="3">
                                            <p:txEl>
                                              <p:pRg st="1" end="1"/>
                                            </p:txEl>
                                          </p:spTgt>
                                        </p:tgtEl>
                                      </p:cBhvr>
                                    </p:animEffect>
                                    <p:anim calcmode="lin" valueType="num">
                                      <p:cBhvr>
                                        <p:cTn id="26" dur="2000" fill="hold"/>
                                        <p:tgtEl>
                                          <p:spTgt spid="3">
                                            <p:txEl>
                                              <p:pRg st="1" end="1"/>
                                            </p:txEl>
                                          </p:spTgt>
                                        </p:tgtEl>
                                        <p:attrNameLst>
                                          <p:attrName>style.rotation</p:attrName>
                                        </p:attrNameLst>
                                      </p:cBhvr>
                                      <p:tavLst>
                                        <p:tav tm="0">
                                          <p:val>
                                            <p:fltVal val="720"/>
                                          </p:val>
                                        </p:tav>
                                        <p:tav tm="100000">
                                          <p:val>
                                            <p:fltVal val="0"/>
                                          </p:val>
                                        </p:tav>
                                      </p:tavLst>
                                    </p:anim>
                                    <p:anim calcmode="lin" valueType="num">
                                      <p:cBhvr>
                                        <p:cTn id="27" dur="2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8" dur="2000" fill="hold"/>
                                        <p:tgtEl>
                                          <p:spTgt spid="3">
                                            <p:txEl>
                                              <p:pRg st="1" end="1"/>
                                            </p:txEl>
                                          </p:spTgt>
                                        </p:tgtEl>
                                        <p:attrNameLst>
                                          <p:attrName>ppt_w</p:attrName>
                                        </p:attrNameLst>
                                      </p:cBhvr>
                                      <p:tavLst>
                                        <p:tav tm="0">
                                          <p:val>
                                            <p:fltVal val="0"/>
                                          </p:val>
                                        </p:tav>
                                        <p:tav tm="100000">
                                          <p:val>
                                            <p:strVal val="#ppt_w"/>
                                          </p:val>
                                        </p:tav>
                                      </p:tavLst>
                                    </p:anim>
                                  </p:childTnLst>
                                </p:cTn>
                              </p:par>
                            </p:childTnLst>
                          </p:cTn>
                        </p:par>
                      </p:childTnLst>
                    </p:cTn>
                  </p:par>
                  <p:par>
                    <p:cTn id="29" fill="hold">
                      <p:stCondLst>
                        <p:cond delay="indefinite"/>
                      </p:stCondLst>
                      <p:childTnLst>
                        <p:par>
                          <p:cTn id="30" fill="hold">
                            <p:stCondLst>
                              <p:cond delay="0"/>
                            </p:stCondLst>
                            <p:childTnLst>
                              <p:par>
                                <p:cTn id="31" presetID="35" presetClass="entr" presetSubtype="0"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fade">
                                      <p:cBhvr>
                                        <p:cTn id="33" dur="2000"/>
                                        <p:tgtEl>
                                          <p:spTgt spid="3">
                                            <p:txEl>
                                              <p:pRg st="2" end="2"/>
                                            </p:txEl>
                                          </p:spTgt>
                                        </p:tgtEl>
                                      </p:cBhvr>
                                    </p:animEffect>
                                    <p:anim calcmode="lin" valueType="num">
                                      <p:cBhvr>
                                        <p:cTn id="34" dur="2000" fill="hold"/>
                                        <p:tgtEl>
                                          <p:spTgt spid="3">
                                            <p:txEl>
                                              <p:pRg st="2" end="2"/>
                                            </p:txEl>
                                          </p:spTgt>
                                        </p:tgtEl>
                                        <p:attrNameLst>
                                          <p:attrName>style.rotation</p:attrName>
                                        </p:attrNameLst>
                                      </p:cBhvr>
                                      <p:tavLst>
                                        <p:tav tm="0">
                                          <p:val>
                                            <p:fltVal val="720"/>
                                          </p:val>
                                        </p:tav>
                                        <p:tav tm="100000">
                                          <p:val>
                                            <p:fltVal val="0"/>
                                          </p:val>
                                        </p:tav>
                                      </p:tavLst>
                                    </p:anim>
                                    <p:anim calcmode="lin" valueType="num">
                                      <p:cBhvr>
                                        <p:cTn id="35" dur="2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6" dur="2000" fill="hold"/>
                                        <p:tgtEl>
                                          <p:spTgt spid="3">
                                            <p:txEl>
                                              <p:pRg st="2" end="2"/>
                                            </p:txEl>
                                          </p:spTgt>
                                        </p:tgtEl>
                                        <p:attrNameLst>
                                          <p:attrName>ppt_w</p:attrName>
                                        </p:attrNameLst>
                                      </p:cBhvr>
                                      <p:tavLst>
                                        <p:tav tm="0">
                                          <p:val>
                                            <p:fltVal val="0"/>
                                          </p:val>
                                        </p:tav>
                                        <p:tav tm="100000">
                                          <p:val>
                                            <p:strVal val="#ppt_w"/>
                                          </p:val>
                                        </p:tav>
                                      </p:tavLst>
                                    </p:anim>
                                  </p:childTnLst>
                                </p:cTn>
                              </p:par>
                            </p:childTnLst>
                          </p:cTn>
                        </p:par>
                      </p:childTnLst>
                    </p:cTn>
                  </p:par>
                  <p:par>
                    <p:cTn id="37" fill="hold">
                      <p:stCondLst>
                        <p:cond delay="indefinite"/>
                      </p:stCondLst>
                      <p:childTnLst>
                        <p:par>
                          <p:cTn id="38" fill="hold">
                            <p:stCondLst>
                              <p:cond delay="0"/>
                            </p:stCondLst>
                            <p:childTnLst>
                              <p:par>
                                <p:cTn id="39" presetID="35" presetClass="entr" presetSubtype="0" fill="hold" grpId="0" nodeType="click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animEffect transition="in" filter="fade">
                                      <p:cBhvr>
                                        <p:cTn id="41" dur="2000"/>
                                        <p:tgtEl>
                                          <p:spTgt spid="3">
                                            <p:txEl>
                                              <p:pRg st="3" end="3"/>
                                            </p:txEl>
                                          </p:spTgt>
                                        </p:tgtEl>
                                      </p:cBhvr>
                                    </p:animEffect>
                                    <p:anim calcmode="lin" valueType="num">
                                      <p:cBhvr>
                                        <p:cTn id="42" dur="2000" fill="hold"/>
                                        <p:tgtEl>
                                          <p:spTgt spid="3">
                                            <p:txEl>
                                              <p:pRg st="3" end="3"/>
                                            </p:txEl>
                                          </p:spTgt>
                                        </p:tgtEl>
                                        <p:attrNameLst>
                                          <p:attrName>style.rotation</p:attrName>
                                        </p:attrNameLst>
                                      </p:cBhvr>
                                      <p:tavLst>
                                        <p:tav tm="0">
                                          <p:val>
                                            <p:fltVal val="720"/>
                                          </p:val>
                                        </p:tav>
                                        <p:tav tm="100000">
                                          <p:val>
                                            <p:fltVal val="0"/>
                                          </p:val>
                                        </p:tav>
                                      </p:tavLst>
                                    </p:anim>
                                    <p:anim calcmode="lin" valueType="num">
                                      <p:cBhvr>
                                        <p:cTn id="43" dur="2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44" dur="2000" fill="hold"/>
                                        <p:tgtEl>
                                          <p:spTgt spid="3">
                                            <p:txEl>
                                              <p:pRg st="3" end="3"/>
                                            </p:txEl>
                                          </p:spTgt>
                                        </p:tgtEl>
                                        <p:attrNameLst>
                                          <p:attrName>ppt_w</p:attrName>
                                        </p:attrNameLst>
                                      </p:cBhvr>
                                      <p:tavLst>
                                        <p:tav tm="0">
                                          <p:val>
                                            <p:fltVal val="0"/>
                                          </p:val>
                                        </p:tav>
                                        <p:tav tm="100000">
                                          <p:val>
                                            <p:strVal val="#ppt_w"/>
                                          </p:val>
                                        </p:tav>
                                      </p:tavLst>
                                    </p:anim>
                                  </p:childTnLst>
                                </p:cTn>
                              </p:par>
                            </p:childTnLst>
                          </p:cTn>
                        </p:par>
                      </p:childTnLst>
                    </p:cTn>
                  </p:par>
                  <p:par>
                    <p:cTn id="45" fill="hold">
                      <p:stCondLst>
                        <p:cond delay="indefinite"/>
                      </p:stCondLst>
                      <p:childTnLst>
                        <p:par>
                          <p:cTn id="46" fill="hold">
                            <p:stCondLst>
                              <p:cond delay="0"/>
                            </p:stCondLst>
                            <p:childTnLst>
                              <p:par>
                                <p:cTn id="47" presetID="35" presetClass="entr" presetSubtype="0" fill="hold" grpId="0" nodeType="clickEffect">
                                  <p:stCondLst>
                                    <p:cond delay="0"/>
                                  </p:stCondLst>
                                  <p:childTnLst>
                                    <p:set>
                                      <p:cBhvr>
                                        <p:cTn id="48" dur="1" fill="hold">
                                          <p:stCondLst>
                                            <p:cond delay="0"/>
                                          </p:stCondLst>
                                        </p:cTn>
                                        <p:tgtEl>
                                          <p:spTgt spid="3">
                                            <p:txEl>
                                              <p:pRg st="4" end="4"/>
                                            </p:txEl>
                                          </p:spTgt>
                                        </p:tgtEl>
                                        <p:attrNameLst>
                                          <p:attrName>style.visibility</p:attrName>
                                        </p:attrNameLst>
                                      </p:cBhvr>
                                      <p:to>
                                        <p:strVal val="visible"/>
                                      </p:to>
                                    </p:set>
                                    <p:animEffect transition="in" filter="fade">
                                      <p:cBhvr>
                                        <p:cTn id="49" dur="2000"/>
                                        <p:tgtEl>
                                          <p:spTgt spid="3">
                                            <p:txEl>
                                              <p:pRg st="4" end="4"/>
                                            </p:txEl>
                                          </p:spTgt>
                                        </p:tgtEl>
                                      </p:cBhvr>
                                    </p:animEffect>
                                    <p:anim calcmode="lin" valueType="num">
                                      <p:cBhvr>
                                        <p:cTn id="50" dur="2000" fill="hold"/>
                                        <p:tgtEl>
                                          <p:spTgt spid="3">
                                            <p:txEl>
                                              <p:pRg st="4" end="4"/>
                                            </p:txEl>
                                          </p:spTgt>
                                        </p:tgtEl>
                                        <p:attrNameLst>
                                          <p:attrName>style.rotation</p:attrName>
                                        </p:attrNameLst>
                                      </p:cBhvr>
                                      <p:tavLst>
                                        <p:tav tm="0">
                                          <p:val>
                                            <p:fltVal val="720"/>
                                          </p:val>
                                        </p:tav>
                                        <p:tav tm="100000">
                                          <p:val>
                                            <p:fltVal val="0"/>
                                          </p:val>
                                        </p:tav>
                                      </p:tavLst>
                                    </p:anim>
                                    <p:anim calcmode="lin" valueType="num">
                                      <p:cBhvr>
                                        <p:cTn id="51" dur="2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52" dur="2000" fill="hold"/>
                                        <p:tgtEl>
                                          <p:spTgt spid="3">
                                            <p:txEl>
                                              <p:pRg st="4" end="4"/>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TRUVA ATI (TROJAN)</a:t>
            </a:r>
            <a:endParaRPr lang="tr-TR" dirty="0"/>
          </a:p>
        </p:txBody>
      </p:sp>
      <p:sp>
        <p:nvSpPr>
          <p:cNvPr id="3" name="İçerik Yer Tutucusu 2"/>
          <p:cNvSpPr>
            <a:spLocks noGrp="1"/>
          </p:cNvSpPr>
          <p:nvPr>
            <p:ph idx="1"/>
          </p:nvPr>
        </p:nvSpPr>
        <p:spPr/>
        <p:txBody>
          <a:bodyPr/>
          <a:lstStyle/>
          <a:p>
            <a:r>
              <a:rPr lang="tr-TR" dirty="0"/>
              <a:t> Bilgisayar yazılımı bağlamında Truva atı zararlı program barındıran veya yükleyen programdır. (Bazen "zararlı yük" veya sadece "</a:t>
            </a:r>
            <a:r>
              <a:rPr lang="tr-TR" dirty="0" err="1"/>
              <a:t>truva</a:t>
            </a:r>
            <a:r>
              <a:rPr lang="tr-TR" dirty="0"/>
              <a:t>" ibareleriyle de nitelendirilmektedir.) Terim klasik Truva Atı mitinden türemiştir. Truva atları masum kullanıcıya kullanışlı veya ilginç programlar gibi görünebilir ancak yürütüldüklerinde zararlıdırlar.</a:t>
            </a:r>
          </a:p>
        </p:txBody>
      </p:sp>
      <p:pic>
        <p:nvPicPr>
          <p:cNvPr id="4" name="Resim 3"/>
          <p:cNvPicPr>
            <a:picLocks noChangeAspect="1"/>
          </p:cNvPicPr>
          <p:nvPr/>
        </p:nvPicPr>
        <p:blipFill>
          <a:blip r:embed="rId2"/>
          <a:stretch>
            <a:fillRect/>
          </a:stretch>
        </p:blipFill>
        <p:spPr>
          <a:xfrm>
            <a:off x="1171006" y="3849048"/>
            <a:ext cx="2814139" cy="2776783"/>
          </a:xfrm>
          <a:prstGeom prst="rect">
            <a:avLst/>
          </a:prstGeom>
        </p:spPr>
      </p:pic>
    </p:spTree>
    <p:extLst>
      <p:ext uri="{BB962C8B-B14F-4D97-AF65-F5344CB8AC3E}">
        <p14:creationId xmlns:p14="http://schemas.microsoft.com/office/powerpoint/2010/main" val="266695253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checkerboard(across)">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SOLUCAN (WORM)</a:t>
            </a:r>
            <a:endParaRPr lang="tr-TR" dirty="0"/>
          </a:p>
        </p:txBody>
      </p:sp>
      <p:sp>
        <p:nvSpPr>
          <p:cNvPr id="3" name="İçerik Yer Tutucusu 2"/>
          <p:cNvSpPr>
            <a:spLocks noGrp="1"/>
          </p:cNvSpPr>
          <p:nvPr>
            <p:ph idx="1"/>
          </p:nvPr>
        </p:nvSpPr>
        <p:spPr>
          <a:xfrm>
            <a:off x="677334" y="1450905"/>
            <a:ext cx="8596668" cy="3880773"/>
          </a:xfrm>
        </p:spPr>
        <p:txBody>
          <a:bodyPr/>
          <a:lstStyle/>
          <a:p>
            <a:r>
              <a:rPr lang="tr-TR" dirty="0"/>
              <a:t>Solucanlar</a:t>
            </a:r>
            <a:r>
              <a:rPr lang="tr-TR" dirty="0" smtClean="0"/>
              <a:t>, </a:t>
            </a:r>
            <a:r>
              <a:rPr lang="tr-TR" dirty="0"/>
              <a:t>karmaşık yapıya sahip olan zararlı yazılımlardır. Genellikle e-posta ile gönderilen ekler, çeşitli web siteleri ve ağ üzerinde paylaşılan dosyaları kullanarak yayılırlar. Solucanlar, bir sistemi ele geçirdiklerinde, kullanıcının başka bir eylemine ihtiyaç duymadan, kullanıcının veri kaynaklarını kullanarak (e-posta adres listesi gibi) kendi kaynak dosyalarını hızlı bir şekilde diğer kullanıcılara da ulaştırmayı denerler ve bu yolla kendilerini çok fazla sayıda çoğaltabilirler. Solucanlar bunu yaparken kullanıcıların bant genişliklerini ve ağ kaynaklarını kullandıklarından ağların kilitlenmesine, e-posta sunucularının aşırı yüklenmesine veya Web kaynaklarına erişim hızının düşmesine sebep olabilmektedirler.</a:t>
            </a:r>
          </a:p>
        </p:txBody>
      </p:sp>
      <p:pic>
        <p:nvPicPr>
          <p:cNvPr id="4" name="Resim 3"/>
          <p:cNvPicPr>
            <a:picLocks noChangeAspect="1"/>
          </p:cNvPicPr>
          <p:nvPr/>
        </p:nvPicPr>
        <p:blipFill>
          <a:blip r:embed="rId2"/>
          <a:stretch>
            <a:fillRect/>
          </a:stretch>
        </p:blipFill>
        <p:spPr>
          <a:xfrm>
            <a:off x="1115705" y="4360127"/>
            <a:ext cx="3046862" cy="2285147"/>
          </a:xfrm>
          <a:prstGeom prst="rect">
            <a:avLst/>
          </a:prstGeom>
        </p:spPr>
      </p:pic>
    </p:spTree>
    <p:extLst>
      <p:ext uri="{BB962C8B-B14F-4D97-AF65-F5344CB8AC3E}">
        <p14:creationId xmlns:p14="http://schemas.microsoft.com/office/powerpoint/2010/main" val="269542675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heel(1)">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BİLİŞİM TEKNOLOJİLERİ ANA </a:t>
            </a:r>
            <a:r>
              <a:rPr lang="tr-TR" dirty="0" smtClean="0"/>
              <a:t>KATAGORİLERİ NELERDİR </a:t>
            </a:r>
            <a:r>
              <a:rPr lang="tr-TR" dirty="0" smtClean="0"/>
              <a:t>?</a:t>
            </a:r>
            <a:endParaRPr lang="tr-TR" dirty="0"/>
          </a:p>
        </p:txBody>
      </p:sp>
      <p:sp>
        <p:nvSpPr>
          <p:cNvPr id="3" name="İçerik Yer Tutucusu 2"/>
          <p:cNvSpPr>
            <a:spLocks noGrp="1"/>
          </p:cNvSpPr>
          <p:nvPr>
            <p:ph idx="1"/>
          </p:nvPr>
        </p:nvSpPr>
        <p:spPr>
          <a:xfrm>
            <a:off x="657211" y="2977227"/>
            <a:ext cx="8596668" cy="3880773"/>
          </a:xfrm>
        </p:spPr>
        <p:txBody>
          <a:bodyPr/>
          <a:lstStyle/>
          <a:p>
            <a:r>
              <a:rPr lang="tr-TR" dirty="0" smtClean="0"/>
              <a:t>Yazılım</a:t>
            </a:r>
            <a:endParaRPr lang="tr-TR" dirty="0"/>
          </a:p>
          <a:p>
            <a:r>
              <a:rPr lang="tr-TR" dirty="0" smtClean="0"/>
              <a:t>Hizmetler</a:t>
            </a:r>
            <a:endParaRPr lang="tr-TR" dirty="0"/>
          </a:p>
          <a:p>
            <a:r>
              <a:rPr lang="tr-TR" dirty="0" smtClean="0"/>
              <a:t>Donanım</a:t>
            </a:r>
            <a:endParaRPr lang="tr-TR" dirty="0"/>
          </a:p>
          <a:p>
            <a:r>
              <a:rPr lang="tr-TR" dirty="0" smtClean="0"/>
              <a:t>Ekipmanlar</a:t>
            </a:r>
            <a:endParaRPr lang="tr-TR" dirty="0"/>
          </a:p>
          <a:p>
            <a:endParaRPr lang="tr-TR" dirty="0"/>
          </a:p>
        </p:txBody>
      </p:sp>
    </p:spTree>
    <p:extLst>
      <p:ext uri="{BB962C8B-B14F-4D97-AF65-F5344CB8AC3E}">
        <p14:creationId xmlns:p14="http://schemas.microsoft.com/office/powerpoint/2010/main" val="168861836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80">
                                          <p:stCondLst>
                                            <p:cond delay="0"/>
                                          </p:stCondLst>
                                        </p:cTn>
                                        <p:tgtEl>
                                          <p:spTgt spid="3">
                                            <p:txEl>
                                              <p:pRg st="0" end="0"/>
                                            </p:txEl>
                                          </p:spTgt>
                                        </p:tgtEl>
                                      </p:cBhvr>
                                    </p:animEffect>
                                    <p:anim calcmode="lin" valueType="num">
                                      <p:cBhvr>
                                        <p:cTn id="13"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xEl>
                                              <p:pRg st="0" end="0"/>
                                            </p:txEl>
                                          </p:spTgt>
                                        </p:tgtEl>
                                      </p:cBhvr>
                                      <p:to x="100000" y="60000"/>
                                    </p:animScale>
                                    <p:animScale>
                                      <p:cBhvr>
                                        <p:cTn id="19" dur="166" decel="50000">
                                          <p:stCondLst>
                                            <p:cond delay="676"/>
                                          </p:stCondLst>
                                        </p:cTn>
                                        <p:tgtEl>
                                          <p:spTgt spid="3">
                                            <p:txEl>
                                              <p:pRg st="0" end="0"/>
                                            </p:txEl>
                                          </p:spTgt>
                                        </p:tgtEl>
                                      </p:cBhvr>
                                      <p:to x="100000" y="100000"/>
                                    </p:animScale>
                                    <p:animScale>
                                      <p:cBhvr>
                                        <p:cTn id="20" dur="26">
                                          <p:stCondLst>
                                            <p:cond delay="1312"/>
                                          </p:stCondLst>
                                        </p:cTn>
                                        <p:tgtEl>
                                          <p:spTgt spid="3">
                                            <p:txEl>
                                              <p:pRg st="0" end="0"/>
                                            </p:txEl>
                                          </p:spTgt>
                                        </p:tgtEl>
                                      </p:cBhvr>
                                      <p:to x="100000" y="80000"/>
                                    </p:animScale>
                                    <p:animScale>
                                      <p:cBhvr>
                                        <p:cTn id="21" dur="166" decel="50000">
                                          <p:stCondLst>
                                            <p:cond delay="1338"/>
                                          </p:stCondLst>
                                        </p:cTn>
                                        <p:tgtEl>
                                          <p:spTgt spid="3">
                                            <p:txEl>
                                              <p:pRg st="0" end="0"/>
                                            </p:txEl>
                                          </p:spTgt>
                                        </p:tgtEl>
                                      </p:cBhvr>
                                      <p:to x="100000" y="100000"/>
                                    </p:animScale>
                                    <p:animScale>
                                      <p:cBhvr>
                                        <p:cTn id="22" dur="26">
                                          <p:stCondLst>
                                            <p:cond delay="1642"/>
                                          </p:stCondLst>
                                        </p:cTn>
                                        <p:tgtEl>
                                          <p:spTgt spid="3">
                                            <p:txEl>
                                              <p:pRg st="0" end="0"/>
                                            </p:txEl>
                                          </p:spTgt>
                                        </p:tgtEl>
                                      </p:cBhvr>
                                      <p:to x="100000" y="90000"/>
                                    </p:animScale>
                                    <p:animScale>
                                      <p:cBhvr>
                                        <p:cTn id="23" dur="166" decel="50000">
                                          <p:stCondLst>
                                            <p:cond delay="1668"/>
                                          </p:stCondLst>
                                        </p:cTn>
                                        <p:tgtEl>
                                          <p:spTgt spid="3">
                                            <p:txEl>
                                              <p:pRg st="0" end="0"/>
                                            </p:txEl>
                                          </p:spTgt>
                                        </p:tgtEl>
                                      </p:cBhvr>
                                      <p:to x="100000" y="100000"/>
                                    </p:animScale>
                                    <p:animScale>
                                      <p:cBhvr>
                                        <p:cTn id="24" dur="26">
                                          <p:stCondLst>
                                            <p:cond delay="1808"/>
                                          </p:stCondLst>
                                        </p:cTn>
                                        <p:tgtEl>
                                          <p:spTgt spid="3">
                                            <p:txEl>
                                              <p:pRg st="0" end="0"/>
                                            </p:txEl>
                                          </p:spTgt>
                                        </p:tgtEl>
                                      </p:cBhvr>
                                      <p:to x="100000" y="95000"/>
                                    </p:animScale>
                                    <p:animScale>
                                      <p:cBhvr>
                                        <p:cTn id="25" dur="166" decel="50000">
                                          <p:stCondLst>
                                            <p:cond delay="1834"/>
                                          </p:stCondLst>
                                        </p:cTn>
                                        <p:tgtEl>
                                          <p:spTgt spid="3">
                                            <p:txEl>
                                              <p:pRg st="0" end="0"/>
                                            </p:txEl>
                                          </p:spTgt>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wipe(down)">
                                      <p:cBhvr>
                                        <p:cTn id="30" dur="580">
                                          <p:stCondLst>
                                            <p:cond delay="0"/>
                                          </p:stCondLst>
                                        </p:cTn>
                                        <p:tgtEl>
                                          <p:spTgt spid="3">
                                            <p:txEl>
                                              <p:pRg st="1" end="1"/>
                                            </p:txEl>
                                          </p:spTgt>
                                        </p:tgtEl>
                                      </p:cBhvr>
                                    </p:animEffect>
                                    <p:anim calcmode="lin" valueType="num">
                                      <p:cBhvr>
                                        <p:cTn id="31"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6" dur="26">
                                          <p:stCondLst>
                                            <p:cond delay="650"/>
                                          </p:stCondLst>
                                        </p:cTn>
                                        <p:tgtEl>
                                          <p:spTgt spid="3">
                                            <p:txEl>
                                              <p:pRg st="1" end="1"/>
                                            </p:txEl>
                                          </p:spTgt>
                                        </p:tgtEl>
                                      </p:cBhvr>
                                      <p:to x="100000" y="60000"/>
                                    </p:animScale>
                                    <p:animScale>
                                      <p:cBhvr>
                                        <p:cTn id="37" dur="166" decel="50000">
                                          <p:stCondLst>
                                            <p:cond delay="676"/>
                                          </p:stCondLst>
                                        </p:cTn>
                                        <p:tgtEl>
                                          <p:spTgt spid="3">
                                            <p:txEl>
                                              <p:pRg st="1" end="1"/>
                                            </p:txEl>
                                          </p:spTgt>
                                        </p:tgtEl>
                                      </p:cBhvr>
                                      <p:to x="100000" y="100000"/>
                                    </p:animScale>
                                    <p:animScale>
                                      <p:cBhvr>
                                        <p:cTn id="38" dur="26">
                                          <p:stCondLst>
                                            <p:cond delay="1312"/>
                                          </p:stCondLst>
                                        </p:cTn>
                                        <p:tgtEl>
                                          <p:spTgt spid="3">
                                            <p:txEl>
                                              <p:pRg st="1" end="1"/>
                                            </p:txEl>
                                          </p:spTgt>
                                        </p:tgtEl>
                                      </p:cBhvr>
                                      <p:to x="100000" y="80000"/>
                                    </p:animScale>
                                    <p:animScale>
                                      <p:cBhvr>
                                        <p:cTn id="39" dur="166" decel="50000">
                                          <p:stCondLst>
                                            <p:cond delay="1338"/>
                                          </p:stCondLst>
                                        </p:cTn>
                                        <p:tgtEl>
                                          <p:spTgt spid="3">
                                            <p:txEl>
                                              <p:pRg st="1" end="1"/>
                                            </p:txEl>
                                          </p:spTgt>
                                        </p:tgtEl>
                                      </p:cBhvr>
                                      <p:to x="100000" y="100000"/>
                                    </p:animScale>
                                    <p:animScale>
                                      <p:cBhvr>
                                        <p:cTn id="40" dur="26">
                                          <p:stCondLst>
                                            <p:cond delay="1642"/>
                                          </p:stCondLst>
                                        </p:cTn>
                                        <p:tgtEl>
                                          <p:spTgt spid="3">
                                            <p:txEl>
                                              <p:pRg st="1" end="1"/>
                                            </p:txEl>
                                          </p:spTgt>
                                        </p:tgtEl>
                                      </p:cBhvr>
                                      <p:to x="100000" y="90000"/>
                                    </p:animScale>
                                    <p:animScale>
                                      <p:cBhvr>
                                        <p:cTn id="41" dur="166" decel="50000">
                                          <p:stCondLst>
                                            <p:cond delay="1668"/>
                                          </p:stCondLst>
                                        </p:cTn>
                                        <p:tgtEl>
                                          <p:spTgt spid="3">
                                            <p:txEl>
                                              <p:pRg st="1" end="1"/>
                                            </p:txEl>
                                          </p:spTgt>
                                        </p:tgtEl>
                                      </p:cBhvr>
                                      <p:to x="100000" y="100000"/>
                                    </p:animScale>
                                    <p:animScale>
                                      <p:cBhvr>
                                        <p:cTn id="42" dur="26">
                                          <p:stCondLst>
                                            <p:cond delay="1808"/>
                                          </p:stCondLst>
                                        </p:cTn>
                                        <p:tgtEl>
                                          <p:spTgt spid="3">
                                            <p:txEl>
                                              <p:pRg st="1" end="1"/>
                                            </p:txEl>
                                          </p:spTgt>
                                        </p:tgtEl>
                                      </p:cBhvr>
                                      <p:to x="100000" y="95000"/>
                                    </p:animScale>
                                    <p:animScale>
                                      <p:cBhvr>
                                        <p:cTn id="43" dur="166" decel="50000">
                                          <p:stCondLst>
                                            <p:cond delay="1834"/>
                                          </p:stCondLst>
                                        </p:cTn>
                                        <p:tgtEl>
                                          <p:spTgt spid="3">
                                            <p:txEl>
                                              <p:pRg st="1" end="1"/>
                                            </p:txEl>
                                          </p:spTgt>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grpId="0" nodeType="clickEffect">
                                  <p:stCondLst>
                                    <p:cond delay="0"/>
                                  </p:stCondLst>
                                  <p:childTnLst>
                                    <p:set>
                                      <p:cBhvr>
                                        <p:cTn id="47" dur="1" fill="hold">
                                          <p:stCondLst>
                                            <p:cond delay="0"/>
                                          </p:stCondLst>
                                        </p:cTn>
                                        <p:tgtEl>
                                          <p:spTgt spid="3">
                                            <p:txEl>
                                              <p:pRg st="2" end="2"/>
                                            </p:txEl>
                                          </p:spTgt>
                                        </p:tgtEl>
                                        <p:attrNameLst>
                                          <p:attrName>style.visibility</p:attrName>
                                        </p:attrNameLst>
                                      </p:cBhvr>
                                      <p:to>
                                        <p:strVal val="visible"/>
                                      </p:to>
                                    </p:set>
                                    <p:animEffect transition="in" filter="wipe(down)">
                                      <p:cBhvr>
                                        <p:cTn id="48" dur="580">
                                          <p:stCondLst>
                                            <p:cond delay="0"/>
                                          </p:stCondLst>
                                        </p:cTn>
                                        <p:tgtEl>
                                          <p:spTgt spid="3">
                                            <p:txEl>
                                              <p:pRg st="2" end="2"/>
                                            </p:txEl>
                                          </p:spTgt>
                                        </p:tgtEl>
                                      </p:cBhvr>
                                    </p:animEffect>
                                    <p:anim calcmode="lin" valueType="num">
                                      <p:cBhvr>
                                        <p:cTn id="49"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54" dur="26">
                                          <p:stCondLst>
                                            <p:cond delay="650"/>
                                          </p:stCondLst>
                                        </p:cTn>
                                        <p:tgtEl>
                                          <p:spTgt spid="3">
                                            <p:txEl>
                                              <p:pRg st="2" end="2"/>
                                            </p:txEl>
                                          </p:spTgt>
                                        </p:tgtEl>
                                      </p:cBhvr>
                                      <p:to x="100000" y="60000"/>
                                    </p:animScale>
                                    <p:animScale>
                                      <p:cBhvr>
                                        <p:cTn id="55" dur="166" decel="50000">
                                          <p:stCondLst>
                                            <p:cond delay="676"/>
                                          </p:stCondLst>
                                        </p:cTn>
                                        <p:tgtEl>
                                          <p:spTgt spid="3">
                                            <p:txEl>
                                              <p:pRg st="2" end="2"/>
                                            </p:txEl>
                                          </p:spTgt>
                                        </p:tgtEl>
                                      </p:cBhvr>
                                      <p:to x="100000" y="100000"/>
                                    </p:animScale>
                                    <p:animScale>
                                      <p:cBhvr>
                                        <p:cTn id="56" dur="26">
                                          <p:stCondLst>
                                            <p:cond delay="1312"/>
                                          </p:stCondLst>
                                        </p:cTn>
                                        <p:tgtEl>
                                          <p:spTgt spid="3">
                                            <p:txEl>
                                              <p:pRg st="2" end="2"/>
                                            </p:txEl>
                                          </p:spTgt>
                                        </p:tgtEl>
                                      </p:cBhvr>
                                      <p:to x="100000" y="80000"/>
                                    </p:animScale>
                                    <p:animScale>
                                      <p:cBhvr>
                                        <p:cTn id="57" dur="166" decel="50000">
                                          <p:stCondLst>
                                            <p:cond delay="1338"/>
                                          </p:stCondLst>
                                        </p:cTn>
                                        <p:tgtEl>
                                          <p:spTgt spid="3">
                                            <p:txEl>
                                              <p:pRg st="2" end="2"/>
                                            </p:txEl>
                                          </p:spTgt>
                                        </p:tgtEl>
                                      </p:cBhvr>
                                      <p:to x="100000" y="100000"/>
                                    </p:animScale>
                                    <p:animScale>
                                      <p:cBhvr>
                                        <p:cTn id="58" dur="26">
                                          <p:stCondLst>
                                            <p:cond delay="1642"/>
                                          </p:stCondLst>
                                        </p:cTn>
                                        <p:tgtEl>
                                          <p:spTgt spid="3">
                                            <p:txEl>
                                              <p:pRg st="2" end="2"/>
                                            </p:txEl>
                                          </p:spTgt>
                                        </p:tgtEl>
                                      </p:cBhvr>
                                      <p:to x="100000" y="90000"/>
                                    </p:animScale>
                                    <p:animScale>
                                      <p:cBhvr>
                                        <p:cTn id="59" dur="166" decel="50000">
                                          <p:stCondLst>
                                            <p:cond delay="1668"/>
                                          </p:stCondLst>
                                        </p:cTn>
                                        <p:tgtEl>
                                          <p:spTgt spid="3">
                                            <p:txEl>
                                              <p:pRg st="2" end="2"/>
                                            </p:txEl>
                                          </p:spTgt>
                                        </p:tgtEl>
                                      </p:cBhvr>
                                      <p:to x="100000" y="100000"/>
                                    </p:animScale>
                                    <p:animScale>
                                      <p:cBhvr>
                                        <p:cTn id="60" dur="26">
                                          <p:stCondLst>
                                            <p:cond delay="1808"/>
                                          </p:stCondLst>
                                        </p:cTn>
                                        <p:tgtEl>
                                          <p:spTgt spid="3">
                                            <p:txEl>
                                              <p:pRg st="2" end="2"/>
                                            </p:txEl>
                                          </p:spTgt>
                                        </p:tgtEl>
                                      </p:cBhvr>
                                      <p:to x="100000" y="95000"/>
                                    </p:animScale>
                                    <p:animScale>
                                      <p:cBhvr>
                                        <p:cTn id="61" dur="166" decel="50000">
                                          <p:stCondLst>
                                            <p:cond delay="1834"/>
                                          </p:stCondLst>
                                        </p:cTn>
                                        <p:tgtEl>
                                          <p:spTgt spid="3">
                                            <p:txEl>
                                              <p:pRg st="2" end="2"/>
                                            </p:txEl>
                                          </p:spTgt>
                                        </p:tgtEl>
                                      </p:cBhvr>
                                      <p:to x="100000" y="100000"/>
                                    </p:animScale>
                                  </p:childTnLst>
                                </p:cTn>
                              </p:par>
                            </p:childTnLst>
                          </p:cTn>
                        </p:par>
                      </p:childTnLst>
                    </p:cTn>
                  </p:par>
                  <p:par>
                    <p:cTn id="62" fill="hold">
                      <p:stCondLst>
                        <p:cond delay="indefinite"/>
                      </p:stCondLst>
                      <p:childTnLst>
                        <p:par>
                          <p:cTn id="63" fill="hold">
                            <p:stCondLst>
                              <p:cond delay="0"/>
                            </p:stCondLst>
                            <p:childTnLst>
                              <p:par>
                                <p:cTn id="64" presetID="26" presetClass="entr" presetSubtype="0" fill="hold" grpId="0" nodeType="clickEffect">
                                  <p:stCondLst>
                                    <p:cond delay="0"/>
                                  </p:stCondLst>
                                  <p:childTnLst>
                                    <p:set>
                                      <p:cBhvr>
                                        <p:cTn id="65" dur="1" fill="hold">
                                          <p:stCondLst>
                                            <p:cond delay="0"/>
                                          </p:stCondLst>
                                        </p:cTn>
                                        <p:tgtEl>
                                          <p:spTgt spid="3">
                                            <p:txEl>
                                              <p:pRg st="3" end="3"/>
                                            </p:txEl>
                                          </p:spTgt>
                                        </p:tgtEl>
                                        <p:attrNameLst>
                                          <p:attrName>style.visibility</p:attrName>
                                        </p:attrNameLst>
                                      </p:cBhvr>
                                      <p:to>
                                        <p:strVal val="visible"/>
                                      </p:to>
                                    </p:set>
                                    <p:animEffect transition="in" filter="wipe(down)">
                                      <p:cBhvr>
                                        <p:cTn id="66" dur="580">
                                          <p:stCondLst>
                                            <p:cond delay="0"/>
                                          </p:stCondLst>
                                        </p:cTn>
                                        <p:tgtEl>
                                          <p:spTgt spid="3">
                                            <p:txEl>
                                              <p:pRg st="3" end="3"/>
                                            </p:txEl>
                                          </p:spTgt>
                                        </p:tgtEl>
                                      </p:cBhvr>
                                    </p:animEffect>
                                    <p:anim calcmode="lin" valueType="num">
                                      <p:cBhvr>
                                        <p:cTn id="67"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72" dur="26">
                                          <p:stCondLst>
                                            <p:cond delay="650"/>
                                          </p:stCondLst>
                                        </p:cTn>
                                        <p:tgtEl>
                                          <p:spTgt spid="3">
                                            <p:txEl>
                                              <p:pRg st="3" end="3"/>
                                            </p:txEl>
                                          </p:spTgt>
                                        </p:tgtEl>
                                      </p:cBhvr>
                                      <p:to x="100000" y="60000"/>
                                    </p:animScale>
                                    <p:animScale>
                                      <p:cBhvr>
                                        <p:cTn id="73" dur="166" decel="50000">
                                          <p:stCondLst>
                                            <p:cond delay="676"/>
                                          </p:stCondLst>
                                        </p:cTn>
                                        <p:tgtEl>
                                          <p:spTgt spid="3">
                                            <p:txEl>
                                              <p:pRg st="3" end="3"/>
                                            </p:txEl>
                                          </p:spTgt>
                                        </p:tgtEl>
                                      </p:cBhvr>
                                      <p:to x="100000" y="100000"/>
                                    </p:animScale>
                                    <p:animScale>
                                      <p:cBhvr>
                                        <p:cTn id="74" dur="26">
                                          <p:stCondLst>
                                            <p:cond delay="1312"/>
                                          </p:stCondLst>
                                        </p:cTn>
                                        <p:tgtEl>
                                          <p:spTgt spid="3">
                                            <p:txEl>
                                              <p:pRg st="3" end="3"/>
                                            </p:txEl>
                                          </p:spTgt>
                                        </p:tgtEl>
                                      </p:cBhvr>
                                      <p:to x="100000" y="80000"/>
                                    </p:animScale>
                                    <p:animScale>
                                      <p:cBhvr>
                                        <p:cTn id="75" dur="166" decel="50000">
                                          <p:stCondLst>
                                            <p:cond delay="1338"/>
                                          </p:stCondLst>
                                        </p:cTn>
                                        <p:tgtEl>
                                          <p:spTgt spid="3">
                                            <p:txEl>
                                              <p:pRg st="3" end="3"/>
                                            </p:txEl>
                                          </p:spTgt>
                                        </p:tgtEl>
                                      </p:cBhvr>
                                      <p:to x="100000" y="100000"/>
                                    </p:animScale>
                                    <p:animScale>
                                      <p:cBhvr>
                                        <p:cTn id="76" dur="26">
                                          <p:stCondLst>
                                            <p:cond delay="1642"/>
                                          </p:stCondLst>
                                        </p:cTn>
                                        <p:tgtEl>
                                          <p:spTgt spid="3">
                                            <p:txEl>
                                              <p:pRg st="3" end="3"/>
                                            </p:txEl>
                                          </p:spTgt>
                                        </p:tgtEl>
                                      </p:cBhvr>
                                      <p:to x="100000" y="90000"/>
                                    </p:animScale>
                                    <p:animScale>
                                      <p:cBhvr>
                                        <p:cTn id="77" dur="166" decel="50000">
                                          <p:stCondLst>
                                            <p:cond delay="1668"/>
                                          </p:stCondLst>
                                        </p:cTn>
                                        <p:tgtEl>
                                          <p:spTgt spid="3">
                                            <p:txEl>
                                              <p:pRg st="3" end="3"/>
                                            </p:txEl>
                                          </p:spTgt>
                                        </p:tgtEl>
                                      </p:cBhvr>
                                      <p:to x="100000" y="100000"/>
                                    </p:animScale>
                                    <p:animScale>
                                      <p:cBhvr>
                                        <p:cTn id="78" dur="26">
                                          <p:stCondLst>
                                            <p:cond delay="1808"/>
                                          </p:stCondLst>
                                        </p:cTn>
                                        <p:tgtEl>
                                          <p:spTgt spid="3">
                                            <p:txEl>
                                              <p:pRg st="3" end="3"/>
                                            </p:txEl>
                                          </p:spTgt>
                                        </p:tgtEl>
                                      </p:cBhvr>
                                      <p:to x="100000" y="95000"/>
                                    </p:animScale>
                                    <p:animScale>
                                      <p:cBhvr>
                                        <p:cTn id="79" dur="166" decel="50000">
                                          <p:stCondLst>
                                            <p:cond delay="1834"/>
                                          </p:stCondLst>
                                        </p:cTn>
                                        <p:tgtEl>
                                          <p:spTgt spid="3">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VİRÜSLER</a:t>
            </a:r>
            <a:endParaRPr lang="tr-TR" dirty="0"/>
          </a:p>
        </p:txBody>
      </p:sp>
      <p:sp>
        <p:nvSpPr>
          <p:cNvPr id="3" name="İçerik Yer Tutucusu 2"/>
          <p:cNvSpPr>
            <a:spLocks noGrp="1"/>
          </p:cNvSpPr>
          <p:nvPr>
            <p:ph idx="1"/>
          </p:nvPr>
        </p:nvSpPr>
        <p:spPr/>
        <p:txBody>
          <a:bodyPr/>
          <a:lstStyle/>
          <a:p>
            <a:r>
              <a:rPr lang="tr-TR" dirty="0"/>
              <a:t>Bilgisayar virüsleri, bir bilgisayardan bir diğerine yayılmak ve bilgisayarın çalışmasına müdahale etmek amacıyla tasarlanmış küçük yazılım programlarıdır.</a:t>
            </a:r>
          </a:p>
          <a:p>
            <a:r>
              <a:rPr lang="tr-TR" dirty="0" smtClean="0"/>
              <a:t>Bir virüs, bilgisayarınızdaki verileri bozabilir veya silebilir, kendisini diğer bilgisayarlara yaymak için e-posta programınızı kullanabilir veya hatta sabit diskinizdeki her şeyi silebilir.</a:t>
            </a:r>
          </a:p>
          <a:p>
            <a:endParaRPr lang="tr-TR" dirty="0"/>
          </a:p>
        </p:txBody>
      </p:sp>
      <p:pic>
        <p:nvPicPr>
          <p:cNvPr id="4" name="Resim 3"/>
          <p:cNvPicPr>
            <a:picLocks noChangeAspect="1"/>
          </p:cNvPicPr>
          <p:nvPr/>
        </p:nvPicPr>
        <p:blipFill>
          <a:blip r:embed="rId2"/>
          <a:stretch>
            <a:fillRect/>
          </a:stretch>
        </p:blipFill>
        <p:spPr>
          <a:xfrm>
            <a:off x="918665" y="4003011"/>
            <a:ext cx="3121072" cy="2830125"/>
          </a:xfrm>
          <a:prstGeom prst="rect">
            <a:avLst/>
          </a:prstGeom>
        </p:spPr>
      </p:pic>
    </p:spTree>
    <p:extLst>
      <p:ext uri="{BB962C8B-B14F-4D97-AF65-F5344CB8AC3E}">
        <p14:creationId xmlns:p14="http://schemas.microsoft.com/office/powerpoint/2010/main" val="28056700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5"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2000"/>
                                        <p:tgtEl>
                                          <p:spTgt spid="3">
                                            <p:txEl>
                                              <p:pRg st="0" end="0"/>
                                            </p:txEl>
                                          </p:spTgt>
                                        </p:tgtEl>
                                      </p:cBhvr>
                                    </p:animEffect>
                                    <p:anim calcmode="lin" valueType="num">
                                      <p:cBhvr>
                                        <p:cTn id="12"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3"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45"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2000"/>
                                        <p:tgtEl>
                                          <p:spTgt spid="3">
                                            <p:txEl>
                                              <p:pRg st="1" end="1"/>
                                            </p:txEl>
                                          </p:spTgt>
                                        </p:tgtEl>
                                      </p:cBhvr>
                                    </p:animEffect>
                                    <p:anim calcmode="lin" valueType="num">
                                      <p:cBhvr>
                                        <p:cTn id="19"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20"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REKLAM YAZILIMLARI (ADWARE)</a:t>
            </a:r>
            <a:endParaRPr lang="tr-TR" dirty="0"/>
          </a:p>
        </p:txBody>
      </p:sp>
      <p:sp>
        <p:nvSpPr>
          <p:cNvPr id="3" name="İçerik Yer Tutucusu 2"/>
          <p:cNvSpPr>
            <a:spLocks noGrp="1"/>
          </p:cNvSpPr>
          <p:nvPr>
            <p:ph idx="1"/>
          </p:nvPr>
        </p:nvSpPr>
        <p:spPr/>
        <p:txBody>
          <a:bodyPr/>
          <a:lstStyle/>
          <a:p>
            <a:r>
              <a:rPr lang="tr-TR" dirty="0"/>
              <a:t>Kendi ürettiği programı satmak yerine, bazı firmalar tarafından sağlanan reklamları programın içine entegre kullanıcıya sunan programların genel adı </a:t>
            </a:r>
            <a:r>
              <a:rPr lang="tr-TR" dirty="0" smtClean="0"/>
              <a:t>«</a:t>
            </a:r>
            <a:r>
              <a:rPr lang="tr-TR" dirty="0" err="1" smtClean="0"/>
              <a:t>Adware</a:t>
            </a:r>
            <a:r>
              <a:rPr lang="tr-TR" dirty="0"/>
              <a:t>" </a:t>
            </a:r>
            <a:r>
              <a:rPr lang="tr-TR" dirty="0" err="1" smtClean="0"/>
              <a:t>dİr</a:t>
            </a:r>
            <a:r>
              <a:rPr lang="tr-TR" dirty="0"/>
              <a:t>. Bu programlar genellikle ücretsiz olarak dağıtılırlar ve programcının kazancı sizin bilgisayarınızda bu reklamları göstermesi ve sizin de gördüğünüz reklamları tıklamanızdan sağlamasıdır.</a:t>
            </a:r>
          </a:p>
        </p:txBody>
      </p:sp>
    </p:spTree>
    <p:extLst>
      <p:ext uri="{BB962C8B-B14F-4D97-AF65-F5344CB8AC3E}">
        <p14:creationId xmlns:p14="http://schemas.microsoft.com/office/powerpoint/2010/main" val="96306127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CASUS YAZILIMLAR (SPYWARE)</a:t>
            </a:r>
            <a:endParaRPr lang="tr-TR" dirty="0"/>
          </a:p>
        </p:txBody>
      </p:sp>
      <p:sp>
        <p:nvSpPr>
          <p:cNvPr id="3" name="İçerik Yer Tutucusu 2"/>
          <p:cNvSpPr>
            <a:spLocks noGrp="1"/>
          </p:cNvSpPr>
          <p:nvPr>
            <p:ph idx="1"/>
          </p:nvPr>
        </p:nvSpPr>
        <p:spPr>
          <a:xfrm>
            <a:off x="677334" y="1751157"/>
            <a:ext cx="8596668" cy="3880773"/>
          </a:xfrm>
        </p:spPr>
        <p:txBody>
          <a:bodyPr/>
          <a:lstStyle/>
          <a:p>
            <a:r>
              <a:rPr lang="tr-TR" dirty="0"/>
              <a:t>Casus yazılımlar bilginiz dışında bilgisayarınıza yüklenebilir. Bu programlar, bilgisayarınızın yapılandırmasını değiştirebilir ya da reklam verilerini ve kişisel bilgileri toplayabilir. Casus yazılımlar Internet arama alışkanlıklarını izleyebilir ve web tarayıcınızı gitmeyi amaçladığınızın dışında farklı bir web sitesine yeniden yönlendirebilir. </a:t>
            </a:r>
          </a:p>
        </p:txBody>
      </p:sp>
      <p:pic>
        <p:nvPicPr>
          <p:cNvPr id="4" name="Resim 3"/>
          <p:cNvPicPr>
            <a:picLocks noChangeAspect="1"/>
          </p:cNvPicPr>
          <p:nvPr/>
        </p:nvPicPr>
        <p:blipFill>
          <a:blip r:embed="rId2"/>
          <a:stretch>
            <a:fillRect/>
          </a:stretch>
        </p:blipFill>
        <p:spPr>
          <a:xfrm>
            <a:off x="1105539" y="3503921"/>
            <a:ext cx="4230736" cy="2779762"/>
          </a:xfrm>
          <a:prstGeom prst="rect">
            <a:avLst/>
          </a:prstGeom>
        </p:spPr>
      </p:pic>
    </p:spTree>
    <p:extLst>
      <p:ext uri="{BB962C8B-B14F-4D97-AF65-F5344CB8AC3E}">
        <p14:creationId xmlns:p14="http://schemas.microsoft.com/office/powerpoint/2010/main" val="338551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p:cTn id="19"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20"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21" dur="1000"/>
                                        <p:tgtEl>
                                          <p:spTgt spid="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2370162"/>
            <a:ext cx="8596668" cy="1320800"/>
          </a:xfrm>
        </p:spPr>
        <p:txBody>
          <a:bodyPr/>
          <a:lstStyle/>
          <a:p>
            <a:r>
              <a:rPr lang="tr-TR" dirty="0" smtClean="0"/>
              <a:t>D. ZARARLI YAZILIM VE VİRÜSLERDEN BİLGİSAYARIMIZI NASIL KORUYABİLİRİZ ?</a:t>
            </a:r>
            <a:endParaRPr lang="tr-TR" dirty="0"/>
          </a:p>
        </p:txBody>
      </p:sp>
    </p:spTree>
    <p:extLst>
      <p:ext uri="{BB962C8B-B14F-4D97-AF65-F5344CB8AC3E}">
        <p14:creationId xmlns:p14="http://schemas.microsoft.com/office/powerpoint/2010/main" val="229377500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BAZI ANTİVİRÜS PROGRAMLARI</a:t>
            </a:r>
            <a:endParaRPr lang="tr-TR" dirty="0"/>
          </a:p>
        </p:txBody>
      </p:sp>
      <p:sp>
        <p:nvSpPr>
          <p:cNvPr id="3" name="İçerik Yer Tutucusu 2"/>
          <p:cNvSpPr>
            <a:spLocks noGrp="1"/>
          </p:cNvSpPr>
          <p:nvPr>
            <p:ph idx="1"/>
          </p:nvPr>
        </p:nvSpPr>
        <p:spPr/>
        <p:txBody>
          <a:bodyPr/>
          <a:lstStyle/>
          <a:p>
            <a:r>
              <a:rPr lang="nn-NO" dirty="0"/>
              <a:t>AVG</a:t>
            </a:r>
          </a:p>
          <a:p>
            <a:r>
              <a:rPr lang="nn-NO" dirty="0"/>
              <a:t>Norton</a:t>
            </a:r>
          </a:p>
          <a:p>
            <a:r>
              <a:rPr lang="nn-NO" dirty="0"/>
              <a:t>Mc Afee</a:t>
            </a:r>
          </a:p>
          <a:p>
            <a:r>
              <a:rPr lang="nn-NO" dirty="0"/>
              <a:t>Avast</a:t>
            </a:r>
          </a:p>
          <a:p>
            <a:r>
              <a:rPr lang="nn-NO" dirty="0"/>
              <a:t>Avira</a:t>
            </a:r>
          </a:p>
          <a:p>
            <a:r>
              <a:rPr lang="nn-NO" dirty="0"/>
              <a:t>Eset Nod 32</a:t>
            </a:r>
          </a:p>
          <a:p>
            <a:endParaRPr lang="tr-TR" dirty="0"/>
          </a:p>
        </p:txBody>
      </p:sp>
    </p:spTree>
    <p:extLst>
      <p:ext uri="{BB962C8B-B14F-4D97-AF65-F5344CB8AC3E}">
        <p14:creationId xmlns:p14="http://schemas.microsoft.com/office/powerpoint/2010/main" val="2980996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ircle(in)">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ircle(in)">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circle(in)">
                                      <p:cBhvr>
                                        <p:cTn id="32" dur="20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circle(in)">
                                      <p:cBhvr>
                                        <p:cTn id="3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ANTİVİRÜS PROGRAMLARI NE İŞE YARAR ?</a:t>
            </a:r>
            <a:endParaRPr lang="tr-TR" dirty="0"/>
          </a:p>
        </p:txBody>
      </p:sp>
      <p:sp>
        <p:nvSpPr>
          <p:cNvPr id="4" name="İçerik Yer Tutucusu 3"/>
          <p:cNvSpPr>
            <a:spLocks noGrp="1"/>
          </p:cNvSpPr>
          <p:nvPr>
            <p:ph idx="1"/>
          </p:nvPr>
        </p:nvSpPr>
        <p:spPr/>
        <p:txBody>
          <a:bodyPr/>
          <a:lstStyle/>
          <a:p>
            <a:r>
              <a:rPr lang="tr-TR" dirty="0" err="1" smtClean="0"/>
              <a:t>Malware</a:t>
            </a:r>
            <a:r>
              <a:rPr lang="tr-TR" dirty="0" smtClean="0"/>
              <a:t> (</a:t>
            </a:r>
            <a:r>
              <a:rPr lang="tr-TR" dirty="0" err="1" smtClean="0"/>
              <a:t>virüsler,solucanlar,truva</a:t>
            </a:r>
            <a:r>
              <a:rPr lang="tr-TR" dirty="0" smtClean="0"/>
              <a:t> atları, casus yazılımlar..) gibi bilgisayara ve kullanıcıya (kullanıcı verileri, dosyaları..) ciddi zararlar verebilecek olan yazılımları saptama, silme ve bilgisayarı koruma en temel görevleri olup, aynı zamanda sürekli aktif halde çalışabilen ve güncellenmesi gereken yazılımlardır.</a:t>
            </a:r>
          </a:p>
          <a:p>
            <a:endParaRPr lang="tr-TR" dirty="0"/>
          </a:p>
        </p:txBody>
      </p:sp>
      <p:pic>
        <p:nvPicPr>
          <p:cNvPr id="5" name="Resim 4"/>
          <p:cNvPicPr>
            <a:picLocks noChangeAspect="1"/>
          </p:cNvPicPr>
          <p:nvPr/>
        </p:nvPicPr>
        <p:blipFill>
          <a:blip r:embed="rId2"/>
          <a:stretch>
            <a:fillRect/>
          </a:stretch>
        </p:blipFill>
        <p:spPr>
          <a:xfrm>
            <a:off x="1125939" y="4058147"/>
            <a:ext cx="3746311" cy="2391618"/>
          </a:xfrm>
          <a:prstGeom prst="rect">
            <a:avLst/>
          </a:prstGeom>
        </p:spPr>
      </p:pic>
    </p:spTree>
    <p:extLst>
      <p:ext uri="{BB962C8B-B14F-4D97-AF65-F5344CB8AC3E}">
        <p14:creationId xmlns:p14="http://schemas.microsoft.com/office/powerpoint/2010/main" val="3988032642"/>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edge">
                                      <p:cBhvr>
                                        <p:cTn id="12" dur="2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ppt_w</p:attrName>
                                        </p:attrNameLst>
                                      </p:cBhvr>
                                      <p:tavLst>
                                        <p:tav tm="0">
                                          <p:val>
                                            <p:fltVal val="0"/>
                                          </p:val>
                                        </p:tav>
                                        <p:tav tm="100000">
                                          <p:val>
                                            <p:strVal val="#ppt_w"/>
                                          </p:val>
                                        </p:tav>
                                      </p:tavLst>
                                    </p:anim>
                                    <p:anim calcmode="lin" valueType="num">
                                      <p:cBhvr>
                                        <p:cTn id="18" dur="1000" fill="hold"/>
                                        <p:tgtEl>
                                          <p:spTgt spid="5"/>
                                        </p:tgtEl>
                                        <p:attrNameLst>
                                          <p:attrName>ppt_h</p:attrName>
                                        </p:attrNameLst>
                                      </p:cBhvr>
                                      <p:tavLst>
                                        <p:tav tm="0">
                                          <p:val>
                                            <p:fltVal val="0"/>
                                          </p:val>
                                        </p:tav>
                                        <p:tav tm="100000">
                                          <p:val>
                                            <p:strVal val="#ppt_h"/>
                                          </p:val>
                                        </p:tav>
                                      </p:tavLst>
                                    </p:anim>
                                    <p:anim calcmode="lin" valueType="num">
                                      <p:cBhvr>
                                        <p:cTn id="19" dur="1000" fill="hold"/>
                                        <p:tgtEl>
                                          <p:spTgt spid="5"/>
                                        </p:tgtEl>
                                        <p:attrNameLst>
                                          <p:attrName>style.rotation</p:attrName>
                                        </p:attrNameLst>
                                      </p:cBhvr>
                                      <p:tavLst>
                                        <p:tav tm="0">
                                          <p:val>
                                            <p:fltVal val="90"/>
                                          </p:val>
                                        </p:tav>
                                        <p:tav tm="100000">
                                          <p:val>
                                            <p:fltVal val="0"/>
                                          </p:val>
                                        </p:tav>
                                      </p:tavLst>
                                    </p:anim>
                                    <p:animEffect transition="in" filter="fade">
                                      <p:cBhvr>
                                        <p:cTn id="2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ANTİVİRÜS PROGRAMLARI NEDEN GÜNCELLENMELİDİR ?</a:t>
            </a:r>
            <a:endParaRPr lang="tr-TR" dirty="0"/>
          </a:p>
        </p:txBody>
      </p:sp>
      <p:sp>
        <p:nvSpPr>
          <p:cNvPr id="3" name="İçerik Yer Tutucusu 2"/>
          <p:cNvSpPr>
            <a:spLocks noGrp="1"/>
          </p:cNvSpPr>
          <p:nvPr>
            <p:ph idx="1"/>
          </p:nvPr>
        </p:nvSpPr>
        <p:spPr/>
        <p:txBody>
          <a:bodyPr/>
          <a:lstStyle/>
          <a:p>
            <a:r>
              <a:rPr lang="tr-TR" dirty="0"/>
              <a:t>İnternet'te çok ciddi sayıda casus yazılımlar, solucanlar, </a:t>
            </a:r>
            <a:r>
              <a:rPr lang="tr-TR" dirty="0" err="1"/>
              <a:t>keyloggerlar</a:t>
            </a:r>
            <a:r>
              <a:rPr lang="tr-TR" dirty="0"/>
              <a:t> vs..  bulunmakta ve daha bilmediğimiz pek çok çeşit de ortaya çıkmaya devam edecek gibi görünüyor. Nasıl bilgisayarımız (işletim sistemimiz) sürekli güncellenmek durumundaysa aynı şekilde </a:t>
            </a:r>
            <a:r>
              <a:rPr lang="tr-TR" dirty="0" smtClean="0"/>
              <a:t>anti virüs </a:t>
            </a:r>
            <a:r>
              <a:rPr lang="tr-TR" dirty="0"/>
              <a:t>programımızı da güncellemek durumundayız. Bunun nedeni zararlı yazılımların da günden güne gelişmesi ve </a:t>
            </a:r>
            <a:r>
              <a:rPr lang="tr-TR" dirty="0" smtClean="0"/>
              <a:t>anti virüs </a:t>
            </a:r>
            <a:r>
              <a:rPr lang="tr-TR" dirty="0"/>
              <a:t>programlarını rahatlıkla aşabilecek duruma gelmesidir. Bu açıdan </a:t>
            </a:r>
            <a:r>
              <a:rPr lang="tr-TR" dirty="0" smtClean="0"/>
              <a:t>anti virüs </a:t>
            </a:r>
            <a:r>
              <a:rPr lang="tr-TR" dirty="0"/>
              <a:t>programımızın güncellenme özelliği her zaman açık olmalı ve belirli aralıklarla, olaylara bağlı olarak bilgisayarımızı taratmalıyız. Son olarak ve en önemlisi de, </a:t>
            </a:r>
            <a:r>
              <a:rPr lang="tr-TR" dirty="0" smtClean="0"/>
              <a:t>anti virüs programımızı </a:t>
            </a:r>
            <a:r>
              <a:rPr lang="tr-TR" dirty="0"/>
              <a:t>asla kapatmamalıyız.</a:t>
            </a:r>
          </a:p>
        </p:txBody>
      </p:sp>
    </p:spTree>
    <p:extLst>
      <p:ext uri="{BB962C8B-B14F-4D97-AF65-F5344CB8AC3E}">
        <p14:creationId xmlns:p14="http://schemas.microsoft.com/office/powerpoint/2010/main" val="410722021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13"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4"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ANTİVİRÜS PROGRAMLARI KULLANARAK ÖZEL GÜVENLİK ÖNLEMLERİ</a:t>
            </a:r>
            <a:endParaRPr lang="tr-TR" dirty="0"/>
          </a:p>
        </p:txBody>
      </p:sp>
      <p:sp>
        <p:nvSpPr>
          <p:cNvPr id="3" name="İçerik Yer Tutucusu 2"/>
          <p:cNvSpPr>
            <a:spLocks noGrp="1"/>
          </p:cNvSpPr>
          <p:nvPr>
            <p:ph idx="1"/>
          </p:nvPr>
        </p:nvSpPr>
        <p:spPr/>
        <p:txBody>
          <a:bodyPr/>
          <a:lstStyle/>
          <a:p>
            <a:r>
              <a:rPr lang="tr-TR" dirty="0"/>
              <a:t>Çok ciddi bir </a:t>
            </a:r>
            <a:r>
              <a:rPr lang="tr-TR" dirty="0" err="1"/>
              <a:t>spesifikasyondan</a:t>
            </a:r>
            <a:r>
              <a:rPr lang="tr-TR" dirty="0"/>
              <a:t> bahsetmek zor olur, çünkü tüm </a:t>
            </a:r>
            <a:r>
              <a:rPr lang="tr-TR" dirty="0" smtClean="0"/>
              <a:t>anti virüs </a:t>
            </a:r>
            <a:r>
              <a:rPr lang="tr-TR" dirty="0"/>
              <a:t>yazılımları biz açık tuttuğumuz sürece kendi varsayılan ayarlarına göre görevlerini yerine getirirler; Fakat, basit görünen ama önemli önlemler de bulunmakta. (Özel </a:t>
            </a:r>
            <a:r>
              <a:rPr lang="tr-TR" dirty="0" err="1" smtClean="0"/>
              <a:t>custom</a:t>
            </a:r>
            <a:r>
              <a:rPr lang="tr-TR" dirty="0"/>
              <a:t>) ayarları dışında).</a:t>
            </a:r>
          </a:p>
        </p:txBody>
      </p:sp>
    </p:spTree>
    <p:extLst>
      <p:ext uri="{BB962C8B-B14F-4D97-AF65-F5344CB8AC3E}">
        <p14:creationId xmlns:p14="http://schemas.microsoft.com/office/powerpoint/2010/main" val="16833911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plus(in)">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315066" y="2274627"/>
            <a:ext cx="8596668" cy="1320800"/>
          </a:xfrm>
        </p:spPr>
        <p:txBody>
          <a:bodyPr/>
          <a:lstStyle/>
          <a:p>
            <a:r>
              <a:rPr lang="tr-TR" dirty="0" smtClean="0"/>
              <a:t>E. BİLGİSAYARIN ZARARLARI</a:t>
            </a:r>
            <a:endParaRPr lang="tr-TR" dirty="0"/>
          </a:p>
        </p:txBody>
      </p:sp>
      <p:pic>
        <p:nvPicPr>
          <p:cNvPr id="3" name="Resim 2"/>
          <p:cNvPicPr>
            <a:picLocks noChangeAspect="1"/>
          </p:cNvPicPr>
          <p:nvPr/>
        </p:nvPicPr>
        <p:blipFill>
          <a:blip r:embed="rId2"/>
          <a:stretch>
            <a:fillRect/>
          </a:stretch>
        </p:blipFill>
        <p:spPr>
          <a:xfrm>
            <a:off x="2706100" y="3330055"/>
            <a:ext cx="4131428" cy="3126114"/>
          </a:xfrm>
          <a:prstGeom prst="rect">
            <a:avLst/>
          </a:prstGeom>
        </p:spPr>
      </p:pic>
    </p:spTree>
    <p:extLst>
      <p:ext uri="{BB962C8B-B14F-4D97-AF65-F5344CB8AC3E}">
        <p14:creationId xmlns:p14="http://schemas.microsoft.com/office/powerpoint/2010/main" val="155713534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BAĞIMLILIK</a:t>
            </a:r>
            <a:endParaRPr lang="tr-TR" dirty="0"/>
          </a:p>
        </p:txBody>
      </p:sp>
      <p:sp>
        <p:nvSpPr>
          <p:cNvPr id="3" name="İçerik Yer Tutucusu 2"/>
          <p:cNvSpPr>
            <a:spLocks noGrp="1"/>
          </p:cNvSpPr>
          <p:nvPr>
            <p:ph idx="1"/>
          </p:nvPr>
        </p:nvSpPr>
        <p:spPr/>
        <p:txBody>
          <a:bodyPr>
            <a:normAutofit lnSpcReduction="10000"/>
          </a:bodyPr>
          <a:lstStyle/>
          <a:p>
            <a:r>
              <a:rPr lang="tr-TR" dirty="0" smtClean="0"/>
              <a:t>2000li </a:t>
            </a:r>
            <a:r>
              <a:rPr lang="tr-TR" dirty="0"/>
              <a:t>yıllarda yazı ortamında gelişen karşılıklı sohbet  daha sonraki yıllarda  sesli ve görüntülü hale gelmiştir. bu sohbetler  birbirlerini hiç tanımayan  ve muhtemelen  hiç tanımayacak  insanlar arasında gelişmiştir.  Sohbetlerin türüne bakıldığında özellikle  cinsel içerikli ve  hiç bir sınırlamaya tabi olmaksızın gelişmektedir. Gerçek hayatta birbirlerinin hiç ilgisini çekmeyecek fertler bu ortamda  birbirlerinin aşığı  ve tiryakisi haline gelmektedirler. Fertler arasında gelişen bu sohbetler zamanla bağımlılık yapmakta,   bir akşam olsun sohbet ettiği kişiyi bu ortamda göremeyen şahıs  temin edebilmişse telefonla  ulaşmakta veya o akşam morali bozuk ve bir şekilde yatmak zorunda kalmaktadır. Bu surette kişilerin  boş yere zaman harcamalarına sebep olmakta  bu da özellikle  öğrenciler açısından telafisi mümkün olmayan kayıplara sebep olmaktadır.  İnternet ortamında gelişen bu sohbetler  zaman zaman akşam saat 21.00 de başladığında sabahlara kadar sürebilmektedir.</a:t>
            </a:r>
          </a:p>
        </p:txBody>
      </p:sp>
    </p:spTree>
    <p:extLst>
      <p:ext uri="{BB962C8B-B14F-4D97-AF65-F5344CB8AC3E}">
        <p14:creationId xmlns:p14="http://schemas.microsoft.com/office/powerpoint/2010/main" val="625995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BİLİŞİM TEKNOLOJİLERİNİN KURUMLARA YARARLARI NELERDİR ?</a:t>
            </a:r>
            <a:endParaRPr lang="tr-TR" dirty="0"/>
          </a:p>
        </p:txBody>
      </p:sp>
      <p:sp>
        <p:nvSpPr>
          <p:cNvPr id="3" name="İçerik Yer Tutucusu 2"/>
          <p:cNvSpPr>
            <a:spLocks noGrp="1"/>
          </p:cNvSpPr>
          <p:nvPr>
            <p:ph idx="1"/>
          </p:nvPr>
        </p:nvSpPr>
        <p:spPr>
          <a:xfrm>
            <a:off x="677334" y="1930400"/>
            <a:ext cx="8596668" cy="3898663"/>
          </a:xfrm>
        </p:spPr>
        <p:txBody>
          <a:bodyPr/>
          <a:lstStyle/>
          <a:p>
            <a:r>
              <a:rPr lang="tr-TR" dirty="0" smtClean="0"/>
              <a:t>Firmaların </a:t>
            </a:r>
            <a:r>
              <a:rPr lang="tr-TR" dirty="0"/>
              <a:t>iç verimlilik oranlarını yükseltir.</a:t>
            </a:r>
          </a:p>
          <a:p>
            <a:r>
              <a:rPr lang="tr-TR" dirty="0" smtClean="0"/>
              <a:t>Üretim </a:t>
            </a:r>
            <a:r>
              <a:rPr lang="tr-TR" dirty="0"/>
              <a:t>maliyetlerinin düşürülmesini sağlar.</a:t>
            </a:r>
          </a:p>
          <a:p>
            <a:r>
              <a:rPr lang="tr-TR" dirty="0" smtClean="0"/>
              <a:t>Firmaların </a:t>
            </a:r>
            <a:r>
              <a:rPr lang="tr-TR" dirty="0"/>
              <a:t>bilgiye hızlı ulaşmalarını sağlar.</a:t>
            </a:r>
          </a:p>
          <a:p>
            <a:r>
              <a:rPr lang="tr-TR" dirty="0" smtClean="0"/>
              <a:t>Firmaların </a:t>
            </a:r>
            <a:r>
              <a:rPr lang="tr-TR" dirty="0"/>
              <a:t>küresel ölçekli rekabetlere girişebilmelerine olanak sağlar.</a:t>
            </a:r>
          </a:p>
          <a:p>
            <a:r>
              <a:rPr lang="tr-TR" dirty="0" smtClean="0"/>
              <a:t>Üretimde </a:t>
            </a:r>
            <a:r>
              <a:rPr lang="tr-TR" dirty="0"/>
              <a:t>verimliliğin daha da artmasını sağlamıştır</a:t>
            </a:r>
          </a:p>
          <a:p>
            <a:r>
              <a:rPr lang="tr-TR" dirty="0" smtClean="0"/>
              <a:t>Sıfır </a:t>
            </a:r>
            <a:r>
              <a:rPr lang="tr-TR" dirty="0"/>
              <a:t>hatayla üretimin gerçekleşmesini sağlamıştır.</a:t>
            </a:r>
          </a:p>
        </p:txBody>
      </p:sp>
      <p:pic>
        <p:nvPicPr>
          <p:cNvPr id="4" name="Resim 3"/>
          <p:cNvPicPr>
            <a:picLocks noChangeAspect="1"/>
          </p:cNvPicPr>
          <p:nvPr/>
        </p:nvPicPr>
        <p:blipFill>
          <a:blip r:embed="rId2"/>
          <a:stretch>
            <a:fillRect/>
          </a:stretch>
        </p:blipFill>
        <p:spPr>
          <a:xfrm>
            <a:off x="677334" y="4557999"/>
            <a:ext cx="3152633" cy="2225343"/>
          </a:xfrm>
          <a:prstGeom prst="rect">
            <a:avLst/>
          </a:prstGeom>
        </p:spPr>
      </p:pic>
      <p:pic>
        <p:nvPicPr>
          <p:cNvPr id="5" name="Resim 4"/>
          <p:cNvPicPr>
            <a:picLocks noChangeAspect="1"/>
          </p:cNvPicPr>
          <p:nvPr/>
        </p:nvPicPr>
        <p:blipFill>
          <a:blip r:embed="rId3"/>
          <a:stretch>
            <a:fillRect/>
          </a:stretch>
        </p:blipFill>
        <p:spPr>
          <a:xfrm>
            <a:off x="5650173" y="4557999"/>
            <a:ext cx="3284063" cy="2220215"/>
          </a:xfrm>
          <a:prstGeom prst="rect">
            <a:avLst/>
          </a:prstGeom>
        </p:spPr>
      </p:pic>
    </p:spTree>
    <p:extLst>
      <p:ext uri="{BB962C8B-B14F-4D97-AF65-F5344CB8AC3E}">
        <p14:creationId xmlns:p14="http://schemas.microsoft.com/office/powerpoint/2010/main" val="419200069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circle(in)">
                                      <p:cBhvr>
                                        <p:cTn id="38" dur="2000"/>
                                        <p:tgtEl>
                                          <p:spTgt spid="4"/>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wipe(down)">
                                      <p:cBhvr>
                                        <p:cTn id="4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KORUNMA YOLLARI</a:t>
            </a:r>
            <a:endParaRPr lang="tr-TR" dirty="0"/>
          </a:p>
        </p:txBody>
      </p:sp>
      <p:sp>
        <p:nvSpPr>
          <p:cNvPr id="3" name="İçerik Yer Tutucusu 2"/>
          <p:cNvSpPr>
            <a:spLocks noGrp="1"/>
          </p:cNvSpPr>
          <p:nvPr>
            <p:ph idx="1"/>
          </p:nvPr>
        </p:nvSpPr>
        <p:spPr/>
        <p:txBody>
          <a:bodyPr/>
          <a:lstStyle/>
          <a:p>
            <a:r>
              <a:rPr lang="tr-TR" dirty="0"/>
              <a:t>Çocuklara baskıcı bir yaklaşım göstererek "oyun oymana, şunu yapma, bunu yapma"  gibi telkinler faydasızdır. Çünkü çocuk sizin yasakladığınız bir çok şeyi serbestçe yapabileceği ortamları bulacaktır.  İkna yolunu seçin, ikna yolunun yanında  bilgisayarda muhtelif cetveller, yazılar  web tasarımı gibi işler verin ve yapmasını söyleyin, bunları yaptığında  onları  gerek güzel sözlerle gerekse maddi olarak ödüllendirin. Böylece güzel şeyler yapmaya başlayacak ve her güzel şeyin arkasından mutlu olacak ve yeni güzel uğraşlara çaba sarf edecektir.</a:t>
            </a:r>
          </a:p>
        </p:txBody>
      </p:sp>
    </p:spTree>
    <p:extLst>
      <p:ext uri="{BB962C8B-B14F-4D97-AF65-F5344CB8AC3E}">
        <p14:creationId xmlns:p14="http://schemas.microsoft.com/office/powerpoint/2010/main" val="10571794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randombar(horizontal)">
                                      <p:cBhvr>
                                        <p:cTn id="2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BAŞLICA BİLİŞİM TEKNOLOJİLERİ NELERDİR ?</a:t>
            </a:r>
            <a:endParaRPr lang="tr-TR" dirty="0"/>
          </a:p>
        </p:txBody>
      </p:sp>
      <p:sp>
        <p:nvSpPr>
          <p:cNvPr id="3" name="İçerik Yer Tutucusu 2"/>
          <p:cNvSpPr>
            <a:spLocks noGrp="1"/>
          </p:cNvSpPr>
          <p:nvPr>
            <p:ph idx="1"/>
          </p:nvPr>
        </p:nvSpPr>
        <p:spPr>
          <a:xfrm>
            <a:off x="677334" y="1930400"/>
            <a:ext cx="8596668" cy="4797946"/>
          </a:xfrm>
        </p:spPr>
        <p:txBody>
          <a:bodyPr>
            <a:normAutofit fontScale="85000" lnSpcReduction="10000"/>
          </a:bodyPr>
          <a:lstStyle/>
          <a:p>
            <a:r>
              <a:rPr lang="tr-TR" dirty="0"/>
              <a:t>Bilişim teknolojilerini sadece bilgisayarlar olarak göstermek oldukça yanlıştır. Bilişim teknolojileri aşağıdaki </a:t>
            </a:r>
            <a:r>
              <a:rPr lang="tr-TR" dirty="0" smtClean="0"/>
              <a:t>teknolojileri de </a:t>
            </a:r>
            <a:r>
              <a:rPr lang="tr-TR" dirty="0"/>
              <a:t>içerisine almaktadır:</a:t>
            </a:r>
          </a:p>
          <a:p>
            <a:r>
              <a:rPr lang="tr-TR" dirty="0"/>
              <a:t>F</a:t>
            </a:r>
            <a:r>
              <a:rPr lang="tr-TR" dirty="0" smtClean="0"/>
              <a:t>irma </a:t>
            </a:r>
            <a:r>
              <a:rPr lang="tr-TR" dirty="0"/>
              <a:t>ve bürolarda kullanılan bilgi işlem ve hesap makineleri.</a:t>
            </a:r>
          </a:p>
          <a:p>
            <a:r>
              <a:rPr lang="tr-TR" dirty="0"/>
              <a:t>İ</a:t>
            </a:r>
            <a:r>
              <a:rPr lang="tr-TR" dirty="0" smtClean="0"/>
              <a:t>zole </a:t>
            </a:r>
            <a:r>
              <a:rPr lang="tr-TR" dirty="0"/>
              <a:t>edilmiş metal ve kablo mamulleri.</a:t>
            </a:r>
          </a:p>
          <a:p>
            <a:r>
              <a:rPr lang="tr-TR" dirty="0" smtClean="0"/>
              <a:t>Elektronik </a:t>
            </a:r>
            <a:r>
              <a:rPr lang="tr-TR" dirty="0"/>
              <a:t>supap ve tüp mamuller ile diğer elektronik parçalar.</a:t>
            </a:r>
          </a:p>
          <a:p>
            <a:r>
              <a:rPr lang="tr-TR" dirty="0" smtClean="0"/>
              <a:t>Televizyon </a:t>
            </a:r>
            <a:r>
              <a:rPr lang="tr-TR" dirty="0"/>
              <a:t>ve radyo vericileri ile ilgili ürünler, telefon ve telgraf hat cihazları.</a:t>
            </a:r>
          </a:p>
          <a:p>
            <a:r>
              <a:rPr lang="tr-TR" dirty="0" smtClean="0"/>
              <a:t>Televizyon </a:t>
            </a:r>
            <a:r>
              <a:rPr lang="tr-TR" dirty="0"/>
              <a:t>ve radyo alıcıları mamulleri, ses ve video kayıt cihazları, teksir cihazları ve yardımcı ürünler.</a:t>
            </a:r>
          </a:p>
          <a:p>
            <a:r>
              <a:rPr lang="tr-TR" dirty="0" smtClean="0"/>
              <a:t>Endüstriyel </a:t>
            </a:r>
            <a:r>
              <a:rPr lang="tr-TR" dirty="0"/>
              <a:t>süreç araçları dışında, ölçme, kontrol, test, rota saptama vb. amaçlarla kullanılan araç ve cihazların mamulleri.</a:t>
            </a:r>
          </a:p>
          <a:p>
            <a:r>
              <a:rPr lang="tr-TR" dirty="0" smtClean="0"/>
              <a:t>Endüstriyel </a:t>
            </a:r>
            <a:r>
              <a:rPr lang="tr-TR" dirty="0"/>
              <a:t>süreç kontrol araçlarıyla ilgili mamuller, bilişim teknolojileriyle ilgili hizmetler.</a:t>
            </a:r>
          </a:p>
          <a:p>
            <a:r>
              <a:rPr lang="tr-TR" dirty="0"/>
              <a:t>M</a:t>
            </a:r>
            <a:r>
              <a:rPr lang="tr-TR" dirty="0" smtClean="0"/>
              <a:t>akine </a:t>
            </a:r>
            <a:r>
              <a:rPr lang="tr-TR" dirty="0"/>
              <a:t>ve ekipmanların toptan satışı ve tedariki.</a:t>
            </a:r>
          </a:p>
          <a:p>
            <a:r>
              <a:rPr lang="tr-TR" dirty="0"/>
              <a:t>B</a:t>
            </a:r>
            <a:r>
              <a:rPr lang="tr-TR" dirty="0" smtClean="0"/>
              <a:t>ilgisayar </a:t>
            </a:r>
            <a:r>
              <a:rPr lang="tr-TR" dirty="0"/>
              <a:t>dahil, işyeri makine ve bilgi işlem ekipmanlarının kiralanması.</a:t>
            </a:r>
          </a:p>
          <a:p>
            <a:r>
              <a:rPr lang="tr-TR" dirty="0" smtClean="0"/>
              <a:t>Telekomünikasyon</a:t>
            </a:r>
            <a:r>
              <a:rPr lang="tr-TR" dirty="0"/>
              <a:t>.</a:t>
            </a:r>
          </a:p>
          <a:p>
            <a:r>
              <a:rPr lang="tr-TR" dirty="0" smtClean="0"/>
              <a:t>Bilgisayar </a:t>
            </a:r>
            <a:r>
              <a:rPr lang="tr-TR" dirty="0"/>
              <a:t>ve ilgili hizmetler.</a:t>
            </a:r>
          </a:p>
        </p:txBody>
      </p:sp>
    </p:spTree>
    <p:extLst>
      <p:ext uri="{BB962C8B-B14F-4D97-AF65-F5344CB8AC3E}">
        <p14:creationId xmlns:p14="http://schemas.microsoft.com/office/powerpoint/2010/main" val="1375553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anim calcmode="lin" valueType="num">
                                      <p:cBhvr>
                                        <p:cTn id="13"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4"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2000"/>
                                        <p:tgtEl>
                                          <p:spTgt spid="3">
                                            <p:txEl>
                                              <p:pRg st="1" end="1"/>
                                            </p:txEl>
                                          </p:spTgt>
                                        </p:tgtEl>
                                      </p:cBhvr>
                                    </p:animEffect>
                                    <p:anim calcmode="lin" valueType="num">
                                      <p:cBhvr>
                                        <p:cTn id="20"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21"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45"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2000"/>
                                        <p:tgtEl>
                                          <p:spTgt spid="3">
                                            <p:txEl>
                                              <p:pRg st="2" end="2"/>
                                            </p:txEl>
                                          </p:spTgt>
                                        </p:tgtEl>
                                      </p:cBhvr>
                                    </p:animEffect>
                                    <p:anim calcmode="lin" valueType="num">
                                      <p:cBhvr>
                                        <p:cTn id="27"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28" dur="2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45" presetClass="entr" presetSubtype="0"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2000"/>
                                        <p:tgtEl>
                                          <p:spTgt spid="3">
                                            <p:txEl>
                                              <p:pRg st="3" end="3"/>
                                            </p:txEl>
                                          </p:spTgt>
                                        </p:tgtEl>
                                      </p:cBhvr>
                                    </p:animEffect>
                                    <p:anim calcmode="lin" valueType="num">
                                      <p:cBhvr>
                                        <p:cTn id="34" dur="2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35" dur="20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45" presetClass="entr" presetSubtype="0" fill="hold" grpId="0"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fade">
                                      <p:cBhvr>
                                        <p:cTn id="40" dur="2000"/>
                                        <p:tgtEl>
                                          <p:spTgt spid="3">
                                            <p:txEl>
                                              <p:pRg st="4" end="4"/>
                                            </p:txEl>
                                          </p:spTgt>
                                        </p:tgtEl>
                                      </p:cBhvr>
                                    </p:animEffect>
                                    <p:anim calcmode="lin" valueType="num">
                                      <p:cBhvr>
                                        <p:cTn id="41" dur="2000" fill="hold"/>
                                        <p:tgtEl>
                                          <p:spTgt spid="3">
                                            <p:txEl>
                                              <p:pRg st="4" end="4"/>
                                            </p:txEl>
                                          </p:spTgt>
                                        </p:tgtEl>
                                        <p:attrNameLst>
                                          <p:attrName>ppt_w</p:attrName>
                                        </p:attrNameLst>
                                      </p:cBhvr>
                                      <p:tavLst>
                                        <p:tav tm="0" fmla="#ppt_w*sin(2.5*pi*$)">
                                          <p:val>
                                            <p:fltVal val="0"/>
                                          </p:val>
                                        </p:tav>
                                        <p:tav tm="100000">
                                          <p:val>
                                            <p:fltVal val="1"/>
                                          </p:val>
                                        </p:tav>
                                      </p:tavLst>
                                    </p:anim>
                                    <p:anim calcmode="lin" valueType="num">
                                      <p:cBhvr>
                                        <p:cTn id="42" dur="20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45" presetClass="entr" presetSubtype="0"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fade">
                                      <p:cBhvr>
                                        <p:cTn id="47" dur="2000"/>
                                        <p:tgtEl>
                                          <p:spTgt spid="3">
                                            <p:txEl>
                                              <p:pRg st="5" end="5"/>
                                            </p:txEl>
                                          </p:spTgt>
                                        </p:tgtEl>
                                      </p:cBhvr>
                                    </p:animEffect>
                                    <p:anim calcmode="lin" valueType="num">
                                      <p:cBhvr>
                                        <p:cTn id="48" dur="2000" fill="hold"/>
                                        <p:tgtEl>
                                          <p:spTgt spid="3">
                                            <p:txEl>
                                              <p:pRg st="5" end="5"/>
                                            </p:txEl>
                                          </p:spTgt>
                                        </p:tgtEl>
                                        <p:attrNameLst>
                                          <p:attrName>ppt_w</p:attrName>
                                        </p:attrNameLst>
                                      </p:cBhvr>
                                      <p:tavLst>
                                        <p:tav tm="0" fmla="#ppt_w*sin(2.5*pi*$)">
                                          <p:val>
                                            <p:fltVal val="0"/>
                                          </p:val>
                                        </p:tav>
                                        <p:tav tm="100000">
                                          <p:val>
                                            <p:fltVal val="1"/>
                                          </p:val>
                                        </p:tav>
                                      </p:tavLst>
                                    </p:anim>
                                    <p:anim calcmode="lin" valueType="num">
                                      <p:cBhvr>
                                        <p:cTn id="49" dur="2000" fill="hold"/>
                                        <p:tgtEl>
                                          <p:spTgt spid="3">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50" fill="hold">
                      <p:stCondLst>
                        <p:cond delay="indefinite"/>
                      </p:stCondLst>
                      <p:childTnLst>
                        <p:par>
                          <p:cTn id="51" fill="hold">
                            <p:stCondLst>
                              <p:cond delay="0"/>
                            </p:stCondLst>
                            <p:childTnLst>
                              <p:par>
                                <p:cTn id="52" presetID="45" presetClass="entr" presetSubtype="0" fill="hold" grpId="0" nodeType="clickEffect">
                                  <p:stCondLst>
                                    <p:cond delay="0"/>
                                  </p:stCondLst>
                                  <p:childTnLst>
                                    <p:set>
                                      <p:cBhvr>
                                        <p:cTn id="53" dur="1" fill="hold">
                                          <p:stCondLst>
                                            <p:cond delay="0"/>
                                          </p:stCondLst>
                                        </p:cTn>
                                        <p:tgtEl>
                                          <p:spTgt spid="3">
                                            <p:txEl>
                                              <p:pRg st="6" end="6"/>
                                            </p:txEl>
                                          </p:spTgt>
                                        </p:tgtEl>
                                        <p:attrNameLst>
                                          <p:attrName>style.visibility</p:attrName>
                                        </p:attrNameLst>
                                      </p:cBhvr>
                                      <p:to>
                                        <p:strVal val="visible"/>
                                      </p:to>
                                    </p:set>
                                    <p:animEffect transition="in" filter="fade">
                                      <p:cBhvr>
                                        <p:cTn id="54" dur="2000"/>
                                        <p:tgtEl>
                                          <p:spTgt spid="3">
                                            <p:txEl>
                                              <p:pRg st="6" end="6"/>
                                            </p:txEl>
                                          </p:spTgt>
                                        </p:tgtEl>
                                      </p:cBhvr>
                                    </p:animEffect>
                                    <p:anim calcmode="lin" valueType="num">
                                      <p:cBhvr>
                                        <p:cTn id="55" dur="2000" fill="hold"/>
                                        <p:tgtEl>
                                          <p:spTgt spid="3">
                                            <p:txEl>
                                              <p:pRg st="6" end="6"/>
                                            </p:txEl>
                                          </p:spTgt>
                                        </p:tgtEl>
                                        <p:attrNameLst>
                                          <p:attrName>ppt_w</p:attrName>
                                        </p:attrNameLst>
                                      </p:cBhvr>
                                      <p:tavLst>
                                        <p:tav tm="0" fmla="#ppt_w*sin(2.5*pi*$)">
                                          <p:val>
                                            <p:fltVal val="0"/>
                                          </p:val>
                                        </p:tav>
                                        <p:tav tm="100000">
                                          <p:val>
                                            <p:fltVal val="1"/>
                                          </p:val>
                                        </p:tav>
                                      </p:tavLst>
                                    </p:anim>
                                    <p:anim calcmode="lin" valueType="num">
                                      <p:cBhvr>
                                        <p:cTn id="56" dur="2000" fill="hold"/>
                                        <p:tgtEl>
                                          <p:spTgt spid="3">
                                            <p:txEl>
                                              <p:pRg st="6" end="6"/>
                                            </p:txEl>
                                          </p:spTgt>
                                        </p:tgtEl>
                                        <p:attrNameLst>
                                          <p:attrName>ppt_h</p:attrName>
                                        </p:attrNameLst>
                                      </p:cBhvr>
                                      <p:tavLst>
                                        <p:tav tm="0">
                                          <p:val>
                                            <p:strVal val="#ppt_h"/>
                                          </p:val>
                                        </p:tav>
                                        <p:tav tm="100000">
                                          <p:val>
                                            <p:strVal val="#ppt_h"/>
                                          </p:val>
                                        </p:tav>
                                      </p:tavLst>
                                    </p:anim>
                                  </p:childTnLst>
                                </p:cTn>
                              </p:par>
                            </p:childTnLst>
                          </p:cTn>
                        </p:par>
                      </p:childTnLst>
                    </p:cTn>
                  </p:par>
                  <p:par>
                    <p:cTn id="57" fill="hold">
                      <p:stCondLst>
                        <p:cond delay="indefinite"/>
                      </p:stCondLst>
                      <p:childTnLst>
                        <p:par>
                          <p:cTn id="58" fill="hold">
                            <p:stCondLst>
                              <p:cond delay="0"/>
                            </p:stCondLst>
                            <p:childTnLst>
                              <p:par>
                                <p:cTn id="59" presetID="45" presetClass="entr" presetSubtype="0" fill="hold" grpId="0" nodeType="clickEffect">
                                  <p:stCondLst>
                                    <p:cond delay="0"/>
                                  </p:stCondLst>
                                  <p:childTnLst>
                                    <p:set>
                                      <p:cBhvr>
                                        <p:cTn id="60" dur="1" fill="hold">
                                          <p:stCondLst>
                                            <p:cond delay="0"/>
                                          </p:stCondLst>
                                        </p:cTn>
                                        <p:tgtEl>
                                          <p:spTgt spid="3">
                                            <p:txEl>
                                              <p:pRg st="7" end="7"/>
                                            </p:txEl>
                                          </p:spTgt>
                                        </p:tgtEl>
                                        <p:attrNameLst>
                                          <p:attrName>style.visibility</p:attrName>
                                        </p:attrNameLst>
                                      </p:cBhvr>
                                      <p:to>
                                        <p:strVal val="visible"/>
                                      </p:to>
                                    </p:set>
                                    <p:animEffect transition="in" filter="fade">
                                      <p:cBhvr>
                                        <p:cTn id="61" dur="2000"/>
                                        <p:tgtEl>
                                          <p:spTgt spid="3">
                                            <p:txEl>
                                              <p:pRg st="7" end="7"/>
                                            </p:txEl>
                                          </p:spTgt>
                                        </p:tgtEl>
                                      </p:cBhvr>
                                    </p:animEffect>
                                    <p:anim calcmode="lin" valueType="num">
                                      <p:cBhvr>
                                        <p:cTn id="62" dur="2000" fill="hold"/>
                                        <p:tgtEl>
                                          <p:spTgt spid="3">
                                            <p:txEl>
                                              <p:pRg st="7" end="7"/>
                                            </p:txEl>
                                          </p:spTgt>
                                        </p:tgtEl>
                                        <p:attrNameLst>
                                          <p:attrName>ppt_w</p:attrName>
                                        </p:attrNameLst>
                                      </p:cBhvr>
                                      <p:tavLst>
                                        <p:tav tm="0" fmla="#ppt_w*sin(2.5*pi*$)">
                                          <p:val>
                                            <p:fltVal val="0"/>
                                          </p:val>
                                        </p:tav>
                                        <p:tav tm="100000">
                                          <p:val>
                                            <p:fltVal val="1"/>
                                          </p:val>
                                        </p:tav>
                                      </p:tavLst>
                                    </p:anim>
                                    <p:anim calcmode="lin" valueType="num">
                                      <p:cBhvr>
                                        <p:cTn id="63" dur="2000" fill="hold"/>
                                        <p:tgtEl>
                                          <p:spTgt spid="3">
                                            <p:txEl>
                                              <p:pRg st="7" end="7"/>
                                            </p:txEl>
                                          </p:spTgt>
                                        </p:tgtEl>
                                        <p:attrNameLst>
                                          <p:attrName>ppt_h</p:attrName>
                                        </p:attrNameLst>
                                      </p:cBhvr>
                                      <p:tavLst>
                                        <p:tav tm="0">
                                          <p:val>
                                            <p:strVal val="#ppt_h"/>
                                          </p:val>
                                        </p:tav>
                                        <p:tav tm="100000">
                                          <p:val>
                                            <p:strVal val="#ppt_h"/>
                                          </p:val>
                                        </p:tav>
                                      </p:tavLst>
                                    </p:anim>
                                  </p:childTnLst>
                                </p:cTn>
                              </p:par>
                            </p:childTnLst>
                          </p:cTn>
                        </p:par>
                      </p:childTnLst>
                    </p:cTn>
                  </p:par>
                  <p:par>
                    <p:cTn id="64" fill="hold">
                      <p:stCondLst>
                        <p:cond delay="indefinite"/>
                      </p:stCondLst>
                      <p:childTnLst>
                        <p:par>
                          <p:cTn id="65" fill="hold">
                            <p:stCondLst>
                              <p:cond delay="0"/>
                            </p:stCondLst>
                            <p:childTnLst>
                              <p:par>
                                <p:cTn id="66" presetID="45" presetClass="entr" presetSubtype="0" fill="hold" grpId="0" nodeType="clickEffect">
                                  <p:stCondLst>
                                    <p:cond delay="0"/>
                                  </p:stCondLst>
                                  <p:childTnLst>
                                    <p:set>
                                      <p:cBhvr>
                                        <p:cTn id="67" dur="1" fill="hold">
                                          <p:stCondLst>
                                            <p:cond delay="0"/>
                                          </p:stCondLst>
                                        </p:cTn>
                                        <p:tgtEl>
                                          <p:spTgt spid="3">
                                            <p:txEl>
                                              <p:pRg st="8" end="8"/>
                                            </p:txEl>
                                          </p:spTgt>
                                        </p:tgtEl>
                                        <p:attrNameLst>
                                          <p:attrName>style.visibility</p:attrName>
                                        </p:attrNameLst>
                                      </p:cBhvr>
                                      <p:to>
                                        <p:strVal val="visible"/>
                                      </p:to>
                                    </p:set>
                                    <p:animEffect transition="in" filter="fade">
                                      <p:cBhvr>
                                        <p:cTn id="68" dur="2000"/>
                                        <p:tgtEl>
                                          <p:spTgt spid="3">
                                            <p:txEl>
                                              <p:pRg st="8" end="8"/>
                                            </p:txEl>
                                          </p:spTgt>
                                        </p:tgtEl>
                                      </p:cBhvr>
                                    </p:animEffect>
                                    <p:anim calcmode="lin" valueType="num">
                                      <p:cBhvr>
                                        <p:cTn id="69" dur="2000" fill="hold"/>
                                        <p:tgtEl>
                                          <p:spTgt spid="3">
                                            <p:txEl>
                                              <p:pRg st="8" end="8"/>
                                            </p:txEl>
                                          </p:spTgt>
                                        </p:tgtEl>
                                        <p:attrNameLst>
                                          <p:attrName>ppt_w</p:attrName>
                                        </p:attrNameLst>
                                      </p:cBhvr>
                                      <p:tavLst>
                                        <p:tav tm="0" fmla="#ppt_w*sin(2.5*pi*$)">
                                          <p:val>
                                            <p:fltVal val="0"/>
                                          </p:val>
                                        </p:tav>
                                        <p:tav tm="100000">
                                          <p:val>
                                            <p:fltVal val="1"/>
                                          </p:val>
                                        </p:tav>
                                      </p:tavLst>
                                    </p:anim>
                                    <p:anim calcmode="lin" valueType="num">
                                      <p:cBhvr>
                                        <p:cTn id="70" dur="2000" fill="hold"/>
                                        <p:tgtEl>
                                          <p:spTgt spid="3">
                                            <p:txEl>
                                              <p:pRg st="8" end="8"/>
                                            </p:txEl>
                                          </p:spTgt>
                                        </p:tgtEl>
                                        <p:attrNameLst>
                                          <p:attrName>ppt_h</p:attrName>
                                        </p:attrNameLst>
                                      </p:cBhvr>
                                      <p:tavLst>
                                        <p:tav tm="0">
                                          <p:val>
                                            <p:strVal val="#ppt_h"/>
                                          </p:val>
                                        </p:tav>
                                        <p:tav tm="100000">
                                          <p:val>
                                            <p:strVal val="#ppt_h"/>
                                          </p:val>
                                        </p:tav>
                                      </p:tavLst>
                                    </p:anim>
                                  </p:childTnLst>
                                </p:cTn>
                              </p:par>
                            </p:childTnLst>
                          </p:cTn>
                        </p:par>
                      </p:childTnLst>
                    </p:cTn>
                  </p:par>
                  <p:par>
                    <p:cTn id="71" fill="hold">
                      <p:stCondLst>
                        <p:cond delay="indefinite"/>
                      </p:stCondLst>
                      <p:childTnLst>
                        <p:par>
                          <p:cTn id="72" fill="hold">
                            <p:stCondLst>
                              <p:cond delay="0"/>
                            </p:stCondLst>
                            <p:childTnLst>
                              <p:par>
                                <p:cTn id="73" presetID="45" presetClass="entr" presetSubtype="0" fill="hold" grpId="0" nodeType="clickEffect">
                                  <p:stCondLst>
                                    <p:cond delay="0"/>
                                  </p:stCondLst>
                                  <p:childTnLst>
                                    <p:set>
                                      <p:cBhvr>
                                        <p:cTn id="74" dur="1" fill="hold">
                                          <p:stCondLst>
                                            <p:cond delay="0"/>
                                          </p:stCondLst>
                                        </p:cTn>
                                        <p:tgtEl>
                                          <p:spTgt spid="3">
                                            <p:txEl>
                                              <p:pRg st="9" end="9"/>
                                            </p:txEl>
                                          </p:spTgt>
                                        </p:tgtEl>
                                        <p:attrNameLst>
                                          <p:attrName>style.visibility</p:attrName>
                                        </p:attrNameLst>
                                      </p:cBhvr>
                                      <p:to>
                                        <p:strVal val="visible"/>
                                      </p:to>
                                    </p:set>
                                    <p:animEffect transition="in" filter="fade">
                                      <p:cBhvr>
                                        <p:cTn id="75" dur="2000"/>
                                        <p:tgtEl>
                                          <p:spTgt spid="3">
                                            <p:txEl>
                                              <p:pRg st="9" end="9"/>
                                            </p:txEl>
                                          </p:spTgt>
                                        </p:tgtEl>
                                      </p:cBhvr>
                                    </p:animEffect>
                                    <p:anim calcmode="lin" valueType="num">
                                      <p:cBhvr>
                                        <p:cTn id="76" dur="2000" fill="hold"/>
                                        <p:tgtEl>
                                          <p:spTgt spid="3">
                                            <p:txEl>
                                              <p:pRg st="9" end="9"/>
                                            </p:txEl>
                                          </p:spTgt>
                                        </p:tgtEl>
                                        <p:attrNameLst>
                                          <p:attrName>ppt_w</p:attrName>
                                        </p:attrNameLst>
                                      </p:cBhvr>
                                      <p:tavLst>
                                        <p:tav tm="0" fmla="#ppt_w*sin(2.5*pi*$)">
                                          <p:val>
                                            <p:fltVal val="0"/>
                                          </p:val>
                                        </p:tav>
                                        <p:tav tm="100000">
                                          <p:val>
                                            <p:fltVal val="1"/>
                                          </p:val>
                                        </p:tav>
                                      </p:tavLst>
                                    </p:anim>
                                    <p:anim calcmode="lin" valueType="num">
                                      <p:cBhvr>
                                        <p:cTn id="77" dur="2000" fill="hold"/>
                                        <p:tgtEl>
                                          <p:spTgt spid="3">
                                            <p:txEl>
                                              <p:pRg st="9" end="9"/>
                                            </p:txEl>
                                          </p:spTgt>
                                        </p:tgtEl>
                                        <p:attrNameLst>
                                          <p:attrName>ppt_h</p:attrName>
                                        </p:attrNameLst>
                                      </p:cBhvr>
                                      <p:tavLst>
                                        <p:tav tm="0">
                                          <p:val>
                                            <p:strVal val="#ppt_h"/>
                                          </p:val>
                                        </p:tav>
                                        <p:tav tm="100000">
                                          <p:val>
                                            <p:strVal val="#ppt_h"/>
                                          </p:val>
                                        </p:tav>
                                      </p:tavLst>
                                    </p:anim>
                                  </p:childTnLst>
                                </p:cTn>
                              </p:par>
                            </p:childTnLst>
                          </p:cTn>
                        </p:par>
                      </p:childTnLst>
                    </p:cTn>
                  </p:par>
                  <p:par>
                    <p:cTn id="78" fill="hold">
                      <p:stCondLst>
                        <p:cond delay="indefinite"/>
                      </p:stCondLst>
                      <p:childTnLst>
                        <p:par>
                          <p:cTn id="79" fill="hold">
                            <p:stCondLst>
                              <p:cond delay="0"/>
                            </p:stCondLst>
                            <p:childTnLst>
                              <p:par>
                                <p:cTn id="80" presetID="45" presetClass="entr" presetSubtype="0" fill="hold" grpId="0" nodeType="clickEffect">
                                  <p:stCondLst>
                                    <p:cond delay="0"/>
                                  </p:stCondLst>
                                  <p:childTnLst>
                                    <p:set>
                                      <p:cBhvr>
                                        <p:cTn id="81" dur="1" fill="hold">
                                          <p:stCondLst>
                                            <p:cond delay="0"/>
                                          </p:stCondLst>
                                        </p:cTn>
                                        <p:tgtEl>
                                          <p:spTgt spid="3">
                                            <p:txEl>
                                              <p:pRg st="10" end="10"/>
                                            </p:txEl>
                                          </p:spTgt>
                                        </p:tgtEl>
                                        <p:attrNameLst>
                                          <p:attrName>style.visibility</p:attrName>
                                        </p:attrNameLst>
                                      </p:cBhvr>
                                      <p:to>
                                        <p:strVal val="visible"/>
                                      </p:to>
                                    </p:set>
                                    <p:animEffect transition="in" filter="fade">
                                      <p:cBhvr>
                                        <p:cTn id="82" dur="2000"/>
                                        <p:tgtEl>
                                          <p:spTgt spid="3">
                                            <p:txEl>
                                              <p:pRg st="10" end="10"/>
                                            </p:txEl>
                                          </p:spTgt>
                                        </p:tgtEl>
                                      </p:cBhvr>
                                    </p:animEffect>
                                    <p:anim calcmode="lin" valueType="num">
                                      <p:cBhvr>
                                        <p:cTn id="83" dur="2000" fill="hold"/>
                                        <p:tgtEl>
                                          <p:spTgt spid="3">
                                            <p:txEl>
                                              <p:pRg st="10" end="10"/>
                                            </p:txEl>
                                          </p:spTgt>
                                        </p:tgtEl>
                                        <p:attrNameLst>
                                          <p:attrName>ppt_w</p:attrName>
                                        </p:attrNameLst>
                                      </p:cBhvr>
                                      <p:tavLst>
                                        <p:tav tm="0" fmla="#ppt_w*sin(2.5*pi*$)">
                                          <p:val>
                                            <p:fltVal val="0"/>
                                          </p:val>
                                        </p:tav>
                                        <p:tav tm="100000">
                                          <p:val>
                                            <p:fltVal val="1"/>
                                          </p:val>
                                        </p:tav>
                                      </p:tavLst>
                                    </p:anim>
                                    <p:anim calcmode="lin" valueType="num">
                                      <p:cBhvr>
                                        <p:cTn id="84" dur="2000" fill="hold"/>
                                        <p:tgtEl>
                                          <p:spTgt spid="3">
                                            <p:txEl>
                                              <p:pRg st="10" end="10"/>
                                            </p:txEl>
                                          </p:spTgt>
                                        </p:tgtEl>
                                        <p:attrNameLst>
                                          <p:attrName>ppt_h</p:attrName>
                                        </p:attrNameLst>
                                      </p:cBhvr>
                                      <p:tavLst>
                                        <p:tav tm="0">
                                          <p:val>
                                            <p:strVal val="#ppt_h"/>
                                          </p:val>
                                        </p:tav>
                                        <p:tav tm="100000">
                                          <p:val>
                                            <p:strVal val="#ppt_h"/>
                                          </p:val>
                                        </p:tav>
                                      </p:tavLst>
                                    </p:anim>
                                  </p:childTnLst>
                                </p:cTn>
                              </p:par>
                            </p:childTnLst>
                          </p:cTn>
                        </p:par>
                      </p:childTnLst>
                    </p:cTn>
                  </p:par>
                  <p:par>
                    <p:cTn id="85" fill="hold">
                      <p:stCondLst>
                        <p:cond delay="indefinite"/>
                      </p:stCondLst>
                      <p:childTnLst>
                        <p:par>
                          <p:cTn id="86" fill="hold">
                            <p:stCondLst>
                              <p:cond delay="0"/>
                            </p:stCondLst>
                            <p:childTnLst>
                              <p:par>
                                <p:cTn id="87" presetID="45" presetClass="entr" presetSubtype="0" fill="hold" grpId="0" nodeType="clickEffect">
                                  <p:stCondLst>
                                    <p:cond delay="0"/>
                                  </p:stCondLst>
                                  <p:childTnLst>
                                    <p:set>
                                      <p:cBhvr>
                                        <p:cTn id="88" dur="1" fill="hold">
                                          <p:stCondLst>
                                            <p:cond delay="0"/>
                                          </p:stCondLst>
                                        </p:cTn>
                                        <p:tgtEl>
                                          <p:spTgt spid="3">
                                            <p:txEl>
                                              <p:pRg st="11" end="11"/>
                                            </p:txEl>
                                          </p:spTgt>
                                        </p:tgtEl>
                                        <p:attrNameLst>
                                          <p:attrName>style.visibility</p:attrName>
                                        </p:attrNameLst>
                                      </p:cBhvr>
                                      <p:to>
                                        <p:strVal val="visible"/>
                                      </p:to>
                                    </p:set>
                                    <p:animEffect transition="in" filter="fade">
                                      <p:cBhvr>
                                        <p:cTn id="89" dur="2000"/>
                                        <p:tgtEl>
                                          <p:spTgt spid="3">
                                            <p:txEl>
                                              <p:pRg st="11" end="11"/>
                                            </p:txEl>
                                          </p:spTgt>
                                        </p:tgtEl>
                                      </p:cBhvr>
                                    </p:animEffect>
                                    <p:anim calcmode="lin" valueType="num">
                                      <p:cBhvr>
                                        <p:cTn id="90" dur="2000" fill="hold"/>
                                        <p:tgtEl>
                                          <p:spTgt spid="3">
                                            <p:txEl>
                                              <p:pRg st="11" end="11"/>
                                            </p:txEl>
                                          </p:spTgt>
                                        </p:tgtEl>
                                        <p:attrNameLst>
                                          <p:attrName>ppt_w</p:attrName>
                                        </p:attrNameLst>
                                      </p:cBhvr>
                                      <p:tavLst>
                                        <p:tav tm="0" fmla="#ppt_w*sin(2.5*pi*$)">
                                          <p:val>
                                            <p:fltVal val="0"/>
                                          </p:val>
                                        </p:tav>
                                        <p:tav tm="100000">
                                          <p:val>
                                            <p:fltVal val="1"/>
                                          </p:val>
                                        </p:tav>
                                      </p:tavLst>
                                    </p:anim>
                                    <p:anim calcmode="lin" valueType="num">
                                      <p:cBhvr>
                                        <p:cTn id="91" dur="2000" fill="hold"/>
                                        <p:tgtEl>
                                          <p:spTgt spid="3">
                                            <p:txEl>
                                              <p:pRg st="11" end="1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509847" y="955343"/>
            <a:ext cx="8596668" cy="1343546"/>
          </a:xfrm>
        </p:spPr>
        <p:txBody>
          <a:bodyPr>
            <a:normAutofit/>
          </a:bodyPr>
          <a:lstStyle/>
          <a:p>
            <a:r>
              <a:rPr lang="tr-TR" sz="5400" dirty="0" smtClean="0"/>
              <a:t>B. BİLİŞİM SUÇLARI</a:t>
            </a:r>
            <a:endParaRPr lang="tr-TR" sz="5400" dirty="0"/>
          </a:p>
        </p:txBody>
      </p:sp>
      <p:pic>
        <p:nvPicPr>
          <p:cNvPr id="3" name="Resim 2"/>
          <p:cNvPicPr>
            <a:picLocks noChangeAspect="1"/>
          </p:cNvPicPr>
          <p:nvPr/>
        </p:nvPicPr>
        <p:blipFill>
          <a:blip r:embed="rId2"/>
          <a:stretch>
            <a:fillRect/>
          </a:stretch>
        </p:blipFill>
        <p:spPr>
          <a:xfrm>
            <a:off x="1509847" y="2298889"/>
            <a:ext cx="5715000" cy="3467100"/>
          </a:xfrm>
          <a:prstGeom prst="rect">
            <a:avLst/>
          </a:prstGeom>
        </p:spPr>
      </p:pic>
    </p:spTree>
    <p:extLst>
      <p:ext uri="{BB962C8B-B14F-4D97-AF65-F5344CB8AC3E}">
        <p14:creationId xmlns:p14="http://schemas.microsoft.com/office/powerpoint/2010/main" val="5676661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2"/>
                                        </p:tgtEl>
                                        <p:attrNameLst>
                                          <p:attrName>style.color</p:attrName>
                                        </p:attrNameLst>
                                      </p:cBhvr>
                                      <p:to>
                                        <a:schemeClr val="bg1"/>
                                      </p:to>
                                    </p:animClr>
                                    <p:animClr clrSpc="rgb" dir="cw">
                                      <p:cBhvr>
                                        <p:cTn id="7" dur="250" autoRev="1" fill="remove"/>
                                        <p:tgtEl>
                                          <p:spTgt spid="2"/>
                                        </p:tgtEl>
                                        <p:attrNameLst>
                                          <p:attrName>fillcolor</p:attrName>
                                        </p:attrNameLst>
                                      </p:cBhvr>
                                      <p:to>
                                        <a:schemeClr val="bg1"/>
                                      </p:to>
                                    </p:animClr>
                                    <p:set>
                                      <p:cBhvr>
                                        <p:cTn id="8" dur="250" autoRev="1" fill="remove"/>
                                        <p:tgtEl>
                                          <p:spTgt spid="2"/>
                                        </p:tgtEl>
                                        <p:attrNameLst>
                                          <p:attrName>fill.type</p:attrName>
                                        </p:attrNameLst>
                                      </p:cBhvr>
                                      <p:to>
                                        <p:strVal val="solid"/>
                                      </p:to>
                                    </p:set>
                                    <p:set>
                                      <p:cBhvr>
                                        <p:cTn id="9" dur="250" autoRev="1" fill="remove"/>
                                        <p:tgtEl>
                                          <p:spTgt spid="2"/>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32" presetClass="emph" presetSubtype="0" fill="hold" nodeType="clickEffect">
                                  <p:stCondLst>
                                    <p:cond delay="0"/>
                                  </p:stCondLst>
                                  <p:childTnLst>
                                    <p:animRot by="120000">
                                      <p:cBhvr>
                                        <p:cTn id="13" dur="100" fill="hold">
                                          <p:stCondLst>
                                            <p:cond delay="0"/>
                                          </p:stCondLst>
                                        </p:cTn>
                                        <p:tgtEl>
                                          <p:spTgt spid="3"/>
                                        </p:tgtEl>
                                        <p:attrNameLst>
                                          <p:attrName>r</p:attrName>
                                        </p:attrNameLst>
                                      </p:cBhvr>
                                    </p:animRot>
                                    <p:animRot by="-240000">
                                      <p:cBhvr>
                                        <p:cTn id="14" dur="200" fill="hold">
                                          <p:stCondLst>
                                            <p:cond delay="200"/>
                                          </p:stCondLst>
                                        </p:cTn>
                                        <p:tgtEl>
                                          <p:spTgt spid="3"/>
                                        </p:tgtEl>
                                        <p:attrNameLst>
                                          <p:attrName>r</p:attrName>
                                        </p:attrNameLst>
                                      </p:cBhvr>
                                    </p:animRot>
                                    <p:animRot by="240000">
                                      <p:cBhvr>
                                        <p:cTn id="15" dur="200" fill="hold">
                                          <p:stCondLst>
                                            <p:cond delay="400"/>
                                          </p:stCondLst>
                                        </p:cTn>
                                        <p:tgtEl>
                                          <p:spTgt spid="3"/>
                                        </p:tgtEl>
                                        <p:attrNameLst>
                                          <p:attrName>r</p:attrName>
                                        </p:attrNameLst>
                                      </p:cBhvr>
                                    </p:animRot>
                                    <p:animRot by="-240000">
                                      <p:cBhvr>
                                        <p:cTn id="16" dur="200" fill="hold">
                                          <p:stCondLst>
                                            <p:cond delay="600"/>
                                          </p:stCondLst>
                                        </p:cTn>
                                        <p:tgtEl>
                                          <p:spTgt spid="3"/>
                                        </p:tgtEl>
                                        <p:attrNameLst>
                                          <p:attrName>r</p:attrName>
                                        </p:attrNameLst>
                                      </p:cBhvr>
                                    </p:animRot>
                                    <p:animRot by="120000">
                                      <p:cBhvr>
                                        <p:cTn id="17" dur="200" fill="hold">
                                          <p:stCondLst>
                                            <p:cond delay="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BİLİŞİM SUÇLARI NELERDİR ?</a:t>
            </a:r>
            <a:endParaRPr lang="tr-TR" dirty="0"/>
          </a:p>
        </p:txBody>
      </p:sp>
      <p:sp>
        <p:nvSpPr>
          <p:cNvPr id="3" name="İçerik Yer Tutucusu 2"/>
          <p:cNvSpPr>
            <a:spLocks noGrp="1"/>
          </p:cNvSpPr>
          <p:nvPr>
            <p:ph idx="1"/>
          </p:nvPr>
        </p:nvSpPr>
        <p:spPr>
          <a:xfrm>
            <a:off x="677334" y="1828801"/>
            <a:ext cx="8596668" cy="4599296"/>
          </a:xfrm>
        </p:spPr>
        <p:txBody>
          <a:bodyPr>
            <a:normAutofit lnSpcReduction="10000"/>
          </a:bodyPr>
          <a:lstStyle/>
          <a:p>
            <a:r>
              <a:rPr lang="tr-TR" dirty="0"/>
              <a:t>Bilişim hukukunun önemli bir konusu olan bilişim suçları veya diğer ismiyle siber suçlar genel itibariyle bilişim sistemleri yoluyla işlenen suçlardır. Bilgisayar yoluyla veya internet yoluyla işlenen suçlar “bilişim suçu” olarak kabul edilmekte olup bilişim suçları Türk Ceza Kanunu’nda ayrı bir başlık altında düzenlenmiştir. Ancak bilişim hukuku alanında uzmanlaşmış bir hukuk bürosu olarak Atamer Hukuk Bürosu bilişim suçlarını “Doğrudan Bilişim Suçları” ve “Dolaylı Bilişim Suçları” olarak 2 kategoriye ayırmaktadır. TCK düzenlenmesine göre “Bilişim Alanında Suçlar” başlığı altında düzenlenmiş olan ve aşağıda A, B ve C başlıkları altında yer alan suçlar TCK’nın doğrudan “bilişim suçu” olarak tanımladığı ve bilişim sisteminin veya bilişim sistemindeki verilerin ya da banka/kredi kartlarının suçta esaslı bir nokta (amaç veya hedef) oluşturduğu suçlardır. D başlığı altında incelenen “Dolaylı Bilişim Suçları” ise, bilişim sisteminin veya bilişim sistemindeki verilerin suçta amaç veya hedef olmadığı sadece suçun işlenmesinde araç olarak kullanıldığı suç tipleridir. Ayrıca Yargıtay da verdiği </a:t>
            </a:r>
            <a:r>
              <a:rPr lang="tr-TR" dirty="0" smtClean="0"/>
              <a:t>çeşitli </a:t>
            </a:r>
            <a:r>
              <a:rPr lang="tr-TR" dirty="0"/>
              <a:t>kararlarda bilişim suçları bakımından “doğrudan bilişim suçları” ve “dolaylı bilişim suçları” şeklinde buna benzer bir </a:t>
            </a:r>
            <a:r>
              <a:rPr lang="tr-TR" dirty="0" err="1" smtClean="0"/>
              <a:t>tasniflendirme</a:t>
            </a:r>
            <a:r>
              <a:rPr lang="tr-TR" dirty="0" smtClean="0"/>
              <a:t> </a:t>
            </a:r>
            <a:r>
              <a:rPr lang="tr-TR" dirty="0"/>
              <a:t>yapmıştır.</a:t>
            </a:r>
          </a:p>
        </p:txBody>
      </p:sp>
    </p:spTree>
    <p:extLst>
      <p:ext uri="{BB962C8B-B14F-4D97-AF65-F5344CB8AC3E}">
        <p14:creationId xmlns:p14="http://schemas.microsoft.com/office/powerpoint/2010/main" val="12560938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500418"/>
            <a:ext cx="8596668" cy="1320800"/>
          </a:xfrm>
        </p:spPr>
        <p:txBody>
          <a:bodyPr/>
          <a:lstStyle/>
          <a:p>
            <a:r>
              <a:rPr lang="tr-TR" dirty="0" smtClean="0"/>
              <a:t>HANGİ SUÇLAR BİLİŞİM SUÇU KAPSAMINA GİRER ?</a:t>
            </a:r>
            <a:endParaRPr lang="tr-TR" dirty="0"/>
          </a:p>
        </p:txBody>
      </p:sp>
      <p:sp>
        <p:nvSpPr>
          <p:cNvPr id="3" name="İçerik Yer Tutucusu 2"/>
          <p:cNvSpPr>
            <a:spLocks noGrp="1"/>
          </p:cNvSpPr>
          <p:nvPr>
            <p:ph idx="1"/>
          </p:nvPr>
        </p:nvSpPr>
        <p:spPr>
          <a:xfrm>
            <a:off x="677334" y="2019869"/>
            <a:ext cx="8596668" cy="3925959"/>
          </a:xfrm>
        </p:spPr>
        <p:txBody>
          <a:bodyPr/>
          <a:lstStyle/>
          <a:p>
            <a:r>
              <a:rPr lang="tr-TR" dirty="0"/>
              <a:t>TCK’nın “bilişim alanında suçlar” başlığı altında düzenlenmiş olan ve aşağıdaki 3 ana başlık altında işlediğimiz suç tipleri kuşkusuz bilişim suçları niteliği taşır. Ayrıca Türk Ceza Kanunu’nun bu düzenlenmesine ek olarak ve işlenen suçların niteliğine göre dolaylı </a:t>
            </a:r>
            <a:r>
              <a:rPr lang="tr-TR" dirty="0" smtClean="0"/>
              <a:t>bilişim </a:t>
            </a:r>
            <a:r>
              <a:rPr lang="tr-TR" dirty="0"/>
              <a:t>suçları bakımından buna 1 başlık daha ekleyebilir ve bilişim suçlarını 4 ana kategoride inceleyebiliriz.</a:t>
            </a:r>
          </a:p>
        </p:txBody>
      </p:sp>
      <p:pic>
        <p:nvPicPr>
          <p:cNvPr id="4" name="Resim 3"/>
          <p:cNvPicPr>
            <a:picLocks noChangeAspect="1"/>
          </p:cNvPicPr>
          <p:nvPr/>
        </p:nvPicPr>
        <p:blipFill>
          <a:blip r:embed="rId2"/>
          <a:stretch>
            <a:fillRect/>
          </a:stretch>
        </p:blipFill>
        <p:spPr>
          <a:xfrm>
            <a:off x="677334" y="3666225"/>
            <a:ext cx="2768434" cy="2768434"/>
          </a:xfrm>
          <a:prstGeom prst="rect">
            <a:avLst/>
          </a:prstGeom>
        </p:spPr>
      </p:pic>
      <p:pic>
        <p:nvPicPr>
          <p:cNvPr id="5" name="Resim 4"/>
          <p:cNvPicPr>
            <a:picLocks noChangeAspect="1"/>
          </p:cNvPicPr>
          <p:nvPr/>
        </p:nvPicPr>
        <p:blipFill>
          <a:blip r:embed="rId3"/>
          <a:stretch>
            <a:fillRect/>
          </a:stretch>
        </p:blipFill>
        <p:spPr>
          <a:xfrm>
            <a:off x="4931135" y="3666225"/>
            <a:ext cx="2857500" cy="2768434"/>
          </a:xfrm>
          <a:prstGeom prst="rect">
            <a:avLst/>
          </a:prstGeom>
        </p:spPr>
      </p:pic>
    </p:spTree>
    <p:extLst>
      <p:ext uri="{BB962C8B-B14F-4D97-AF65-F5344CB8AC3E}">
        <p14:creationId xmlns:p14="http://schemas.microsoft.com/office/powerpoint/2010/main" val="282358937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mph" presetSubtype="0" fill="hold" grpId="0" nodeType="clickEffect">
                                  <p:stCondLst>
                                    <p:cond delay="0"/>
                                  </p:stCondLst>
                                  <p:childTnLst>
                                    <p:animClr clrSpc="hsl" dir="cw">
                                      <p:cBhvr override="childStyle">
                                        <p:cTn id="6" dur="500" fill="hold"/>
                                        <p:tgtEl>
                                          <p:spTgt spid="2"/>
                                        </p:tgtEl>
                                        <p:attrNameLst>
                                          <p:attrName>style.color</p:attrName>
                                        </p:attrNameLst>
                                      </p:cBhvr>
                                      <p:by>
                                        <p:hsl h="0" s="-12549" l="-25098"/>
                                      </p:by>
                                    </p:animClr>
                                    <p:animClr clrSpc="hsl" dir="cw">
                                      <p:cBhvr>
                                        <p:cTn id="7" dur="500" fill="hold"/>
                                        <p:tgtEl>
                                          <p:spTgt spid="2"/>
                                        </p:tgtEl>
                                        <p:attrNameLst>
                                          <p:attrName>fillcolor</p:attrName>
                                        </p:attrNameLst>
                                      </p:cBhvr>
                                      <p:by>
                                        <p:hsl h="0" s="-12549" l="-25098"/>
                                      </p:by>
                                    </p:animClr>
                                    <p:animClr clrSpc="hsl" dir="cw">
                                      <p:cBhvr>
                                        <p:cTn id="8" dur="500" fill="hold"/>
                                        <p:tgtEl>
                                          <p:spTgt spid="2"/>
                                        </p:tgtEl>
                                        <p:attrNameLst>
                                          <p:attrName>stroke.color</p:attrName>
                                        </p:attrNameLst>
                                      </p:cBhvr>
                                      <p:by>
                                        <p:hsl h="0" s="-12549" l="-25098"/>
                                      </p:by>
                                    </p:animClr>
                                    <p:set>
                                      <p:cBhvr>
                                        <p:cTn id="9" dur="500" fill="hold"/>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8" presetClass="emph" presetSubtype="0" fill="hold" grpId="0" nodeType="clickEffect">
                                  <p:stCondLst>
                                    <p:cond delay="0"/>
                                  </p:stCondLst>
                                  <p:childTnLst>
                                    <p:animRot by="21600000">
                                      <p:cBhvr>
                                        <p:cTn id="13" dur="2000" fill="hold"/>
                                        <p:tgtEl>
                                          <p:spTgt spid="3">
                                            <p:txEl>
                                              <p:pRg st="0" end="0"/>
                                            </p:txEl>
                                          </p:spTgt>
                                        </p:tgtEl>
                                        <p:attrNameLst>
                                          <p:attrName>r</p:attrName>
                                        </p:attrNameLst>
                                      </p:cBhvr>
                                    </p:animRot>
                                  </p:childTnLst>
                                </p:cTn>
                              </p:par>
                            </p:childTnLst>
                          </p:cTn>
                        </p:par>
                      </p:childTnLst>
                    </p:cTn>
                  </p:par>
                  <p:par>
                    <p:cTn id="14" fill="hold">
                      <p:stCondLst>
                        <p:cond delay="indefinite"/>
                      </p:stCondLst>
                      <p:childTnLst>
                        <p:par>
                          <p:cTn id="15" fill="hold">
                            <p:stCondLst>
                              <p:cond delay="0"/>
                            </p:stCondLst>
                            <p:childTnLst>
                              <p:par>
                                <p:cTn id="16" presetID="26"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80">
                                          <p:stCondLst>
                                            <p:cond delay="0"/>
                                          </p:stCondLst>
                                        </p:cTn>
                                        <p:tgtEl>
                                          <p:spTgt spid="4"/>
                                        </p:tgtEl>
                                      </p:cBhvr>
                                    </p:animEffect>
                                    <p:anim calcmode="lin" valueType="num">
                                      <p:cBhvr>
                                        <p:cTn id="19"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4" dur="26">
                                          <p:stCondLst>
                                            <p:cond delay="650"/>
                                          </p:stCondLst>
                                        </p:cTn>
                                        <p:tgtEl>
                                          <p:spTgt spid="4"/>
                                        </p:tgtEl>
                                      </p:cBhvr>
                                      <p:to x="100000" y="60000"/>
                                    </p:animScale>
                                    <p:animScale>
                                      <p:cBhvr>
                                        <p:cTn id="25" dur="166" decel="50000">
                                          <p:stCondLst>
                                            <p:cond delay="676"/>
                                          </p:stCondLst>
                                        </p:cTn>
                                        <p:tgtEl>
                                          <p:spTgt spid="4"/>
                                        </p:tgtEl>
                                      </p:cBhvr>
                                      <p:to x="100000" y="100000"/>
                                    </p:animScale>
                                    <p:animScale>
                                      <p:cBhvr>
                                        <p:cTn id="26" dur="26">
                                          <p:stCondLst>
                                            <p:cond delay="1312"/>
                                          </p:stCondLst>
                                        </p:cTn>
                                        <p:tgtEl>
                                          <p:spTgt spid="4"/>
                                        </p:tgtEl>
                                      </p:cBhvr>
                                      <p:to x="100000" y="80000"/>
                                    </p:animScale>
                                    <p:animScale>
                                      <p:cBhvr>
                                        <p:cTn id="27" dur="166" decel="50000">
                                          <p:stCondLst>
                                            <p:cond delay="1338"/>
                                          </p:stCondLst>
                                        </p:cTn>
                                        <p:tgtEl>
                                          <p:spTgt spid="4"/>
                                        </p:tgtEl>
                                      </p:cBhvr>
                                      <p:to x="100000" y="100000"/>
                                    </p:animScale>
                                    <p:animScale>
                                      <p:cBhvr>
                                        <p:cTn id="28" dur="26">
                                          <p:stCondLst>
                                            <p:cond delay="1642"/>
                                          </p:stCondLst>
                                        </p:cTn>
                                        <p:tgtEl>
                                          <p:spTgt spid="4"/>
                                        </p:tgtEl>
                                      </p:cBhvr>
                                      <p:to x="100000" y="90000"/>
                                    </p:animScale>
                                    <p:animScale>
                                      <p:cBhvr>
                                        <p:cTn id="29" dur="166" decel="50000">
                                          <p:stCondLst>
                                            <p:cond delay="1668"/>
                                          </p:stCondLst>
                                        </p:cTn>
                                        <p:tgtEl>
                                          <p:spTgt spid="4"/>
                                        </p:tgtEl>
                                      </p:cBhvr>
                                      <p:to x="100000" y="100000"/>
                                    </p:animScale>
                                    <p:animScale>
                                      <p:cBhvr>
                                        <p:cTn id="30" dur="26">
                                          <p:stCondLst>
                                            <p:cond delay="1808"/>
                                          </p:stCondLst>
                                        </p:cTn>
                                        <p:tgtEl>
                                          <p:spTgt spid="4"/>
                                        </p:tgtEl>
                                      </p:cBhvr>
                                      <p:to x="100000" y="95000"/>
                                    </p:animScale>
                                    <p:animScale>
                                      <p:cBhvr>
                                        <p:cTn id="31" dur="166" decel="50000">
                                          <p:stCondLst>
                                            <p:cond delay="1834"/>
                                          </p:stCondLst>
                                        </p:cTn>
                                        <p:tgtEl>
                                          <p:spTgt spid="4"/>
                                        </p:tgtEl>
                                      </p:cBhvr>
                                      <p:to x="100000" y="100000"/>
                                    </p:animScale>
                                  </p:childTnLst>
                                </p:cTn>
                              </p:par>
                            </p:childTnLst>
                          </p:cTn>
                        </p:par>
                      </p:childTnLst>
                    </p:cTn>
                  </p:par>
                  <p:par>
                    <p:cTn id="32" fill="hold">
                      <p:stCondLst>
                        <p:cond delay="indefinite"/>
                      </p:stCondLst>
                      <p:childTnLst>
                        <p:par>
                          <p:cTn id="33" fill="hold">
                            <p:stCondLst>
                              <p:cond delay="0"/>
                            </p:stCondLst>
                            <p:childTnLst>
                              <p:par>
                                <p:cTn id="34" presetID="26" presetClass="entr" presetSubtype="0" fill="hold"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wipe(down)">
                                      <p:cBhvr>
                                        <p:cTn id="36" dur="580">
                                          <p:stCondLst>
                                            <p:cond delay="0"/>
                                          </p:stCondLst>
                                        </p:cTn>
                                        <p:tgtEl>
                                          <p:spTgt spid="5"/>
                                        </p:tgtEl>
                                      </p:cBhvr>
                                    </p:animEffect>
                                    <p:anim calcmode="lin" valueType="num">
                                      <p:cBhvr>
                                        <p:cTn id="37"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42" dur="26">
                                          <p:stCondLst>
                                            <p:cond delay="650"/>
                                          </p:stCondLst>
                                        </p:cTn>
                                        <p:tgtEl>
                                          <p:spTgt spid="5"/>
                                        </p:tgtEl>
                                      </p:cBhvr>
                                      <p:to x="100000" y="60000"/>
                                    </p:animScale>
                                    <p:animScale>
                                      <p:cBhvr>
                                        <p:cTn id="43" dur="166" decel="50000">
                                          <p:stCondLst>
                                            <p:cond delay="676"/>
                                          </p:stCondLst>
                                        </p:cTn>
                                        <p:tgtEl>
                                          <p:spTgt spid="5"/>
                                        </p:tgtEl>
                                      </p:cBhvr>
                                      <p:to x="100000" y="100000"/>
                                    </p:animScale>
                                    <p:animScale>
                                      <p:cBhvr>
                                        <p:cTn id="44" dur="26">
                                          <p:stCondLst>
                                            <p:cond delay="1312"/>
                                          </p:stCondLst>
                                        </p:cTn>
                                        <p:tgtEl>
                                          <p:spTgt spid="5"/>
                                        </p:tgtEl>
                                      </p:cBhvr>
                                      <p:to x="100000" y="80000"/>
                                    </p:animScale>
                                    <p:animScale>
                                      <p:cBhvr>
                                        <p:cTn id="45" dur="166" decel="50000">
                                          <p:stCondLst>
                                            <p:cond delay="1338"/>
                                          </p:stCondLst>
                                        </p:cTn>
                                        <p:tgtEl>
                                          <p:spTgt spid="5"/>
                                        </p:tgtEl>
                                      </p:cBhvr>
                                      <p:to x="100000" y="100000"/>
                                    </p:animScale>
                                    <p:animScale>
                                      <p:cBhvr>
                                        <p:cTn id="46" dur="26">
                                          <p:stCondLst>
                                            <p:cond delay="1642"/>
                                          </p:stCondLst>
                                        </p:cTn>
                                        <p:tgtEl>
                                          <p:spTgt spid="5"/>
                                        </p:tgtEl>
                                      </p:cBhvr>
                                      <p:to x="100000" y="90000"/>
                                    </p:animScale>
                                    <p:animScale>
                                      <p:cBhvr>
                                        <p:cTn id="47" dur="166" decel="50000">
                                          <p:stCondLst>
                                            <p:cond delay="1668"/>
                                          </p:stCondLst>
                                        </p:cTn>
                                        <p:tgtEl>
                                          <p:spTgt spid="5"/>
                                        </p:tgtEl>
                                      </p:cBhvr>
                                      <p:to x="100000" y="100000"/>
                                    </p:animScale>
                                    <p:animScale>
                                      <p:cBhvr>
                                        <p:cTn id="48" dur="26">
                                          <p:stCondLst>
                                            <p:cond delay="1808"/>
                                          </p:stCondLst>
                                        </p:cTn>
                                        <p:tgtEl>
                                          <p:spTgt spid="5"/>
                                        </p:tgtEl>
                                      </p:cBhvr>
                                      <p:to x="100000" y="95000"/>
                                    </p:animScale>
                                    <p:animScale>
                                      <p:cBhvr>
                                        <p:cTn id="49"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BİLİŞİM SİSTEMİNE YÖNELİK SUÇLAR</a:t>
            </a:r>
            <a:endParaRPr lang="tr-TR" dirty="0"/>
          </a:p>
        </p:txBody>
      </p:sp>
      <p:sp>
        <p:nvSpPr>
          <p:cNvPr id="3" name="İçerik Yer Tutucusu 2"/>
          <p:cNvSpPr>
            <a:spLocks noGrp="1"/>
          </p:cNvSpPr>
          <p:nvPr>
            <p:ph idx="1"/>
          </p:nvPr>
        </p:nvSpPr>
        <p:spPr>
          <a:xfrm>
            <a:off x="677334" y="1930400"/>
            <a:ext cx="8596668" cy="3912312"/>
          </a:xfrm>
        </p:spPr>
        <p:txBody>
          <a:bodyPr/>
          <a:lstStyle/>
          <a:p>
            <a:r>
              <a:rPr lang="tr-TR" dirty="0"/>
              <a:t>Bilişim sistemine yönelik suç olarak adlandırdığımız suç tipi TCK madde 244’ün birinci fıkrasında yer alan bilişim sistemini </a:t>
            </a:r>
            <a:r>
              <a:rPr lang="tr-TR" dirty="0" smtClean="0"/>
              <a:t>engelleme </a:t>
            </a:r>
            <a:r>
              <a:rPr lang="tr-TR" dirty="0"/>
              <a:t>veya bozma suçudur. Bu suç tipinde failin amacı ve hedefi, veriler değil doğrudan doğruya bilişim sisteminin kendisidir. Bilişim sisteminin hedef alındığı bu suç tipinde temek olarak iki farklı eylem söz konusu olabilir.</a:t>
            </a:r>
          </a:p>
        </p:txBody>
      </p:sp>
      <p:pic>
        <p:nvPicPr>
          <p:cNvPr id="4" name="Resim 3"/>
          <p:cNvPicPr>
            <a:picLocks noChangeAspect="1"/>
          </p:cNvPicPr>
          <p:nvPr/>
        </p:nvPicPr>
        <p:blipFill>
          <a:blip r:embed="rId2"/>
          <a:stretch>
            <a:fillRect/>
          </a:stretch>
        </p:blipFill>
        <p:spPr>
          <a:xfrm>
            <a:off x="1235975" y="3659448"/>
            <a:ext cx="4564323" cy="2860738"/>
          </a:xfrm>
          <a:prstGeom prst="rect">
            <a:avLst/>
          </a:prstGeom>
        </p:spPr>
      </p:pic>
    </p:spTree>
    <p:extLst>
      <p:ext uri="{BB962C8B-B14F-4D97-AF65-F5344CB8AC3E}">
        <p14:creationId xmlns:p14="http://schemas.microsoft.com/office/powerpoint/2010/main" val="208136965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13"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4" dur="1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Kristal">
  <a:themeElements>
    <a:clrScheme name="Kristal">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Kristal">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ristal">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252</TotalTime>
  <Words>2431</Words>
  <Application>Microsoft Office PowerPoint</Application>
  <PresentationFormat>Geniş ekran</PresentationFormat>
  <Paragraphs>107</Paragraphs>
  <Slides>40</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40</vt:i4>
      </vt:variant>
    </vt:vector>
  </HeadingPairs>
  <TitlesOfParts>
    <vt:vector size="44" baseType="lpstr">
      <vt:lpstr>Arial</vt:lpstr>
      <vt:lpstr>Trebuchet MS</vt:lpstr>
      <vt:lpstr>Wingdings 3</vt:lpstr>
      <vt:lpstr>Kristal</vt:lpstr>
      <vt:lpstr>BİLİŞİM TEKNOLOJİLERİ</vt:lpstr>
      <vt:lpstr>A. BİLİŞİM TEKNOLOJİLERİ NEDİR ?</vt:lpstr>
      <vt:lpstr>BİLİŞİM TEKNOLOJİLERİ ANA KATAGORİLERİ NELERDİR ?</vt:lpstr>
      <vt:lpstr>BİLİŞİM TEKNOLOJİLERİNİN KURUMLARA YARARLARI NELERDİR ?</vt:lpstr>
      <vt:lpstr>BAŞLICA BİLİŞİM TEKNOLOJİLERİ NELERDİR ?</vt:lpstr>
      <vt:lpstr>B. BİLİŞİM SUÇLARI</vt:lpstr>
      <vt:lpstr>BİLİŞİM SUÇLARI NELERDİR ?</vt:lpstr>
      <vt:lpstr>HANGİ SUÇLAR BİLİŞİM SUÇU KAPSAMINA GİRER ?</vt:lpstr>
      <vt:lpstr>BİLİŞİM SİSTEMİNE YÖNELİK SUÇLAR</vt:lpstr>
      <vt:lpstr>BİLİŞİM SİSTEMİNE HUKUKA AYKIRI GİRME</vt:lpstr>
      <vt:lpstr>BİLİŞİM SİSTEMİNİ ENGELLEME VEYA BOZMA</vt:lpstr>
      <vt:lpstr>BİLİŞİM SİSTEMİNDEKİ VERİLERE YÖNELİK SUÇLAR</vt:lpstr>
      <vt:lpstr>BİLİŞİM SİSTEMİNDEKİ VERİLERİ BOZMA</vt:lpstr>
      <vt:lpstr>BİLİŞİM SİSTEMİNDEKİ VERİLERİ YOK ETME</vt:lpstr>
      <vt:lpstr>BİLİŞİM SİSTEMİNDEKİ VERİLERİ DEĞİŞTİRME</vt:lpstr>
      <vt:lpstr>BİLİŞİM SİSTEMİNDEKİ VERİLERİ ERİŞİLMEZ KILMA</vt:lpstr>
      <vt:lpstr>BİLİŞİM SİSTEMİNDEKİ VERİLERİ BAŞKA YERE GÖNDERME</vt:lpstr>
      <vt:lpstr>BİLİŞİM SİSTEMİNE VERİ EKLEMEK</vt:lpstr>
      <vt:lpstr>BANKA VE KREDİ KARTLARINA YÖNELİK SUÇLAR</vt:lpstr>
      <vt:lpstr>BAŞKASINA AİT KREDİ VEYA BANKA KARTINI KULLANMAK</vt:lpstr>
      <vt:lpstr>SAHTE BANKA VEYA KREDİ KARTI ÜRETME,SATMA,DEVRETME,SATIN ALMA VEYA KABUL ETME</vt:lpstr>
      <vt:lpstr>SAHTE BİR BANKA VEYA KREDİ KARTI KULLANMA</vt:lpstr>
      <vt:lpstr>BİLİŞİM SİSTEMLERİNİN ARAÇ OLARAK KULLANILDIĞI DİĞER SUÇLAR</vt:lpstr>
      <vt:lpstr>BİLİŞİM SUÇARININ CEZALARI NEDİR</vt:lpstr>
      <vt:lpstr>BİLİŞİM AVUKATI VEYA BİLİŞİM AVUKATININ ÖNEMİ</vt:lpstr>
      <vt:lpstr>C. BİLGİSAYARIMIZA ZARAR VEREN VİRÜS VE YAZILIMLAR</vt:lpstr>
      <vt:lpstr> VİRÜS VE YAZILIMLARIN EN MEŞHURLARI</vt:lpstr>
      <vt:lpstr>TRUVA ATI (TROJAN)</vt:lpstr>
      <vt:lpstr>SOLUCAN (WORM)</vt:lpstr>
      <vt:lpstr>VİRÜSLER</vt:lpstr>
      <vt:lpstr>REKLAM YAZILIMLARI (ADWARE)</vt:lpstr>
      <vt:lpstr>CASUS YAZILIMLAR (SPYWARE)</vt:lpstr>
      <vt:lpstr>D. ZARARLI YAZILIM VE VİRÜSLERDEN BİLGİSAYARIMIZI NASIL KORUYABİLİRİZ ?</vt:lpstr>
      <vt:lpstr>BAZI ANTİVİRÜS PROGRAMLARI</vt:lpstr>
      <vt:lpstr>ANTİVİRÜS PROGRAMLARI NE İŞE YARAR ?</vt:lpstr>
      <vt:lpstr>ANTİVİRÜS PROGRAMLARI NEDEN GÜNCELLENMELİDİR ?</vt:lpstr>
      <vt:lpstr>ANTİVİRÜS PROGRAMLARI KULLANARAK ÖZEL GÜVENLİK ÖNLEMLERİ</vt:lpstr>
      <vt:lpstr>E. BİLGİSAYARIN ZARARLARI</vt:lpstr>
      <vt:lpstr>BAĞIMLILIK</vt:lpstr>
      <vt:lpstr>KORUNMA YOLLARI</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BİLİŞİM TEKNOLOJİLERİ</dc:title>
  <dc:creator>Biltek</dc:creator>
  <cp:lastModifiedBy>Biltek</cp:lastModifiedBy>
  <cp:revision>28</cp:revision>
  <dcterms:created xsi:type="dcterms:W3CDTF">2015-04-09T12:55:05Z</dcterms:created>
  <dcterms:modified xsi:type="dcterms:W3CDTF">2015-04-11T05:56:30Z</dcterms:modified>
</cp:coreProperties>
</file>